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58" r:id="rId5"/>
    <p:sldId id="269" r:id="rId6"/>
    <p:sldId id="261" r:id="rId7"/>
    <p:sldId id="274" r:id="rId8"/>
    <p:sldId id="263" r:id="rId9"/>
    <p:sldId id="286" r:id="rId10"/>
    <p:sldId id="287" r:id="rId11"/>
    <p:sldId id="265" r:id="rId12"/>
    <p:sldId id="275" r:id="rId13"/>
    <p:sldId id="28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68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3662" autoAdjust="0"/>
  </p:normalViewPr>
  <p:slideViewPr>
    <p:cSldViewPr showGuides="1">
      <p:cViewPr varScale="1">
        <p:scale>
          <a:sx n="108" d="100"/>
          <a:sy n="108" d="100"/>
        </p:scale>
        <p:origin x="1650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Deborah Crumpton, CGS 1101- 0M1; November 23, 2010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18E03-7F33-4D1E-9098-B53D5DCADB01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Deborah Crumpton, CGS 1101- 0M1; November 23,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E447-DE38-4809-9B30-3926138E6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0790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Deborah Crumpton, CGS 1101- 0M1; November 23, 2010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0A77-DD01-4B66-A24A-35E12300C05D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Deborah Crumpton, CGS 1101- 0M1; November 23,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0D33-427F-4B91-B998-43B2A98B7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232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366376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112457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257313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79327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100482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166411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R2T4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Deborah Crumpton, CGS 1101- 0M1; November 23, 2010</a:t>
            </a:r>
          </a:p>
        </p:txBody>
      </p:sp>
    </p:spTree>
    <p:extLst>
      <p:ext uri="{BB962C8B-B14F-4D97-AF65-F5344CB8AC3E}">
        <p14:creationId xmlns:p14="http://schemas.microsoft.com/office/powerpoint/2010/main" val="42806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A9B4-2A77-44F0-B82E-CA1AB0C5FA94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509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401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99565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33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483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942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606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754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E14B-43B3-48FD-A6C7-03AE4D8B641A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611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7297-5DE3-4B73-A8F7-DE001BA2A99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03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228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1F29-A680-4BFE-8D47-CB08D14507AB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CAE-D95E-43F0-9ECF-CB1D0D88DECE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602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184-7189-4425-B556-FCBD7D806C84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Deborah Crumpton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9741-006C-4222-94D9-81A7A0C15DE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Deborah Crumpton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8010-7BBB-4520-9FC0-1ADD218C9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9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appingyourfuture.org/money/budgetcalculator.htm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slds.ed.gov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oney.gov/" TargetMode="External"/><Relationship Id="rId2" Type="http://schemas.openxmlformats.org/officeDocument/2006/relationships/hyperlink" Target="http://www.cashcourse.org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int.com/" TargetMode="External"/><Relationship Id="rId4" Type="http://schemas.openxmlformats.org/officeDocument/2006/relationships/hyperlink" Target="http://www.navigatingyourfinancialfuture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.aid@sfcollege.edu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.aid@sfcollege.edu" TargetMode="External"/><Relationship Id="rId2" Type="http://schemas.openxmlformats.org/officeDocument/2006/relationships/hyperlink" Target="http://www.sfcollege.edu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458200" cy="14478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Segoe Print" pitchFamily="2" charset="0"/>
              </a:rPr>
              <a:t>Financial Aid Basics</a:t>
            </a:r>
            <a:r>
              <a:rPr lang="en-US" sz="4900" dirty="0">
                <a:latin typeface="Segoe Print" pitchFamily="2" charset="0"/>
              </a:rPr>
              <a:t/>
            </a:r>
            <a:br>
              <a:rPr lang="en-US" sz="4900" dirty="0">
                <a:latin typeface="Segoe Print" pitchFamily="2" charset="0"/>
              </a:rPr>
            </a:br>
            <a:endParaRPr lang="en-US" sz="3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1"/>
            <a:ext cx="7162800" cy="9905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400" dirty="0">
                <a:latin typeface="Segoe Print" pitchFamily="2" charset="0"/>
              </a:rPr>
              <a:t>Presented by</a:t>
            </a:r>
          </a:p>
          <a:p>
            <a:pPr algn="ctr"/>
            <a:r>
              <a:rPr lang="en-US" sz="7400" dirty="0">
                <a:latin typeface="Segoe Print" pitchFamily="2" charset="0"/>
              </a:rPr>
              <a:t>Deborah Mills &amp; Stephanie Holt</a:t>
            </a:r>
          </a:p>
          <a:p>
            <a:pPr algn="ctr"/>
            <a:endParaRPr lang="en-US" sz="7400" dirty="0">
              <a:latin typeface="Segoe Print" pitchFamily="2" charset="0"/>
            </a:endParaRPr>
          </a:p>
          <a:p>
            <a:pPr algn="ctr"/>
            <a:endParaRPr lang="en-US" sz="7400" dirty="0">
              <a:latin typeface="Segoe Print" pitchFamily="2" charset="0"/>
            </a:endParaRPr>
          </a:p>
          <a:p>
            <a:pPr algn="ctr"/>
            <a:r>
              <a:rPr lang="en-US" dirty="0">
                <a:latin typeface="Segoe Print" pitchFamily="2" charset="0"/>
              </a:rPr>
              <a:t/>
            </a:r>
            <a:br>
              <a:rPr lang="en-US" dirty="0">
                <a:latin typeface="Segoe Print" pitchFamily="2" charset="0"/>
              </a:rPr>
            </a:br>
            <a:endParaRPr lang="en-US" dirty="0">
              <a:latin typeface="Segoe Prin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D86B9-773D-4AB7-91B3-F5068FE0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5" y="4545495"/>
            <a:ext cx="7997364" cy="1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449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F49F-E9C8-4444-941C-B8322C36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Official  College Dates are Important!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8BF62-ED8C-45EC-B783-349E1DC92D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1762718"/>
            <a:ext cx="6172200" cy="40800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176F1-BEF8-4A68-ABDA-BC63E5CF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03476"/>
            <a:ext cx="1623770" cy="179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411" y="371923"/>
            <a:ext cx="7765321" cy="1326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Segoe Print" pitchFamily="2" charset="0"/>
              </a:rPr>
              <a:t>Satisfactory Academic Progress</a:t>
            </a:r>
            <a:br>
              <a:rPr lang="en-US" sz="3600" dirty="0">
                <a:latin typeface="Segoe Print" pitchFamily="2" charset="0"/>
              </a:rPr>
            </a:br>
            <a:r>
              <a:rPr lang="en-US" sz="2700" dirty="0">
                <a:latin typeface="Segoe Print" pitchFamily="2" charset="0"/>
              </a:rPr>
              <a:t>For renewal You must meet SAP</a:t>
            </a:r>
            <a:r>
              <a:rPr lang="en-US" sz="2800" dirty="0">
                <a:latin typeface="Segoe Print" pitchFamily="2" charset="0"/>
              </a:rPr>
              <a:t/>
            </a:r>
            <a:br>
              <a:rPr lang="en-US" sz="2800" dirty="0">
                <a:latin typeface="Segoe Print" pitchFamily="2" charset="0"/>
              </a:rPr>
            </a:br>
            <a:endParaRPr lang="en-US" sz="2700" dirty="0">
              <a:latin typeface="Segoe Print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8305800" cy="3429000"/>
          </a:xfrm>
        </p:spPr>
        <p:txBody>
          <a:bodyPr>
            <a:normAutofit fontScale="55000" lnSpcReduction="20000"/>
          </a:bodyPr>
          <a:lstStyle/>
          <a:p>
            <a:r>
              <a:rPr lang="en-US" sz="3100" b="1" dirty="0">
                <a:latin typeface="Segoe Print" pitchFamily="2" charset="0"/>
              </a:rPr>
              <a:t>Maintain a </a:t>
            </a:r>
            <a:r>
              <a:rPr lang="en-US" sz="3100" b="1" dirty="0">
                <a:solidFill>
                  <a:srgbClr val="FFFF00"/>
                </a:solidFill>
                <a:latin typeface="Segoe Print" pitchFamily="2" charset="0"/>
              </a:rPr>
              <a:t>2.0 GPA</a:t>
            </a:r>
          </a:p>
          <a:p>
            <a:endParaRPr lang="en-US" sz="3100" b="1" dirty="0">
              <a:latin typeface="Segoe Print" pitchFamily="2" charset="0"/>
            </a:endParaRPr>
          </a:p>
          <a:p>
            <a:r>
              <a:rPr lang="en-US" sz="3100" b="1" dirty="0">
                <a:latin typeface="Segoe Print" pitchFamily="2" charset="0"/>
              </a:rPr>
              <a:t>Complete </a:t>
            </a:r>
            <a:r>
              <a:rPr lang="en-US" sz="3100" b="1" dirty="0">
                <a:solidFill>
                  <a:srgbClr val="FFFF00"/>
                </a:solidFill>
                <a:latin typeface="Segoe Print" pitchFamily="2" charset="0"/>
              </a:rPr>
              <a:t>67% </a:t>
            </a:r>
            <a:r>
              <a:rPr lang="en-US" sz="3100" b="1" dirty="0">
                <a:latin typeface="Segoe Print" pitchFamily="2" charset="0"/>
              </a:rPr>
              <a:t>of your </a:t>
            </a:r>
            <a:r>
              <a:rPr lang="en-US" sz="3100" b="1" dirty="0">
                <a:solidFill>
                  <a:srgbClr val="FFFF00"/>
                </a:solidFill>
                <a:latin typeface="Segoe Print" pitchFamily="2" charset="0"/>
              </a:rPr>
              <a:t>attempted hours </a:t>
            </a:r>
          </a:p>
          <a:p>
            <a:endParaRPr lang="en-US" sz="3100" b="1" dirty="0">
              <a:latin typeface="Segoe Print" pitchFamily="2" charset="0"/>
            </a:endParaRPr>
          </a:p>
          <a:p>
            <a:r>
              <a:rPr lang="en-US" sz="3100" b="1" dirty="0">
                <a:latin typeface="Segoe Print" pitchFamily="2" charset="0"/>
              </a:rPr>
              <a:t>Complete your program of study within the </a:t>
            </a:r>
            <a:r>
              <a:rPr lang="en-US" sz="3100" b="1" dirty="0">
                <a:solidFill>
                  <a:srgbClr val="FFFF00"/>
                </a:solidFill>
                <a:latin typeface="Segoe Print" pitchFamily="2" charset="0"/>
              </a:rPr>
              <a:t>150% timeframe </a:t>
            </a:r>
            <a:r>
              <a:rPr lang="en-US" sz="3100" b="1" dirty="0">
                <a:latin typeface="Segoe Print" pitchFamily="2" charset="0"/>
              </a:rPr>
              <a:t>of your degree</a:t>
            </a:r>
          </a:p>
          <a:p>
            <a:pPr marL="109728" indent="0">
              <a:buNone/>
            </a:pPr>
            <a:endParaRPr lang="en-US" sz="3100" b="1" dirty="0">
              <a:latin typeface="Segoe Print" pitchFamily="2" charset="0"/>
            </a:endParaRPr>
          </a:p>
          <a:p>
            <a:r>
              <a:rPr lang="en-US" sz="3100" b="1" dirty="0">
                <a:latin typeface="Segoe Print" pitchFamily="2" charset="0"/>
              </a:rPr>
              <a:t>It is important to stay on track and graduate on time in order to remain eligible.</a:t>
            </a:r>
            <a:endParaRPr lang="en-US" sz="2900" dirty="0">
              <a:latin typeface="Segoe Print" pitchFamily="2" charset="0"/>
            </a:endParaRPr>
          </a:p>
          <a:p>
            <a:endParaRPr lang="en-US" sz="2400" dirty="0">
              <a:latin typeface="Segoe Print" pitchFamily="2" charset="0"/>
            </a:endParaRPr>
          </a:p>
        </p:txBody>
      </p:sp>
      <p:sp>
        <p:nvSpPr>
          <p:cNvPr id="5" name="AutoShape 2" descr="data:image/jpeg;base64,/9j/4AAQSkZJRgABAQAAAQABAAD/2wCEAAkGBhIQDxQUEBQUFRQUDxQPDxUVFRQVFBQVFBAVFBQUFBQXHCYeFxkjGRQUHzsgJicpLCwsFR4xNTAqNSYrLCkBCQoKDgwOGg8PGikkHCEyLiktLSwpLCwsKiksNTUvKioqLCwsLSktKSkpKS0sKiwpLCwtKSwpKS01LywsLSkpKf/AABEIAKAA8AMBIgACEQEDEQH/xAAbAAACAgMBAAAAAAAAAAAAAAAAAwEGAgQFB//EAEAQAAEDAgEKBAMGAwcFAAAAAAEAAgMEERIFBhMUITFRUpGhIkFh0WKBkgcjMnGx4ULB8DM0Q3KCovEVJFNksv/EABkBAQADAQEAAAAAAAAAAAAAAAABAgMEBf/EAC8RAAICAQMDAQYFBQAAAAAAAAABAhEDBCExEkFRYRMycZGh8CKBsdHhBRQVwfH/2gAMAwEAAhEDEQA/APbkJOnPKerfdGmdy9wrUByEnSP4DqfZF38G9ylAchJs/iOh91GB/N/tCUB6hK0TuY9vZRoDzO6pQH3Qkat6uPzKNVb69T7oB91iXjiEsUjeAUinbwHQJsQSZ28w6hQalnMFkIhwU4U2AvW28ex9lGtjg76SnYUWTYkUKng13RGsHkPUJ1kJsBOmdy9wo0j+VvU+y2EIBF5Ph7lFn8QP9P7pyFFkCdG/m7BGhdznt7JyEsCdXPM7qjVRxd1KchTZInU2+vUoFIzlCchLAsU7eUdAshGOCyQosEKUIQBZCEIAQhCAEIQgBChSgBCEIAQhCAEIUICUKLqC8cR1QGQUpRqG8w6hGtM5ggGIStab69Cg1I4O+kpQGoSdY+F3Qe6NOeU9R7qaA5CTpXcvf9kY38G9T7JQHISbyfD0Puos/iPp/dKA9CTo383YI0J83nt7IBmMcR1WJnbzDqFGrt4DoFkIwgMdaZzBRrLePYpmELmZczggo48U7gOVu9zvQDzUNpcloQlN9MVbN/WRwd9JRrPwu6LyrKf2rVEhIpY2xt3Bz9ru+wLQizuyk5wIqGXvuL4wO653qYXtuexH+i53G5NL4s9j1g8p6j3QZneTf9wC89pc/wCtpbf9QpiYz/isHlx2eE9le8k5YhqoxJA8PaeG8HgR5FbRyRlwefn0mTDvLjyt0P0j+A6n2U4n/D3TVKvZyiPHxH0/upwP5uwTrISwJ0LuY9vZGgPM7qnISwJ1b1d9RRqo9ep905CWBOqN4BSKZo/hHQJqEsGIjCnCpUqLBjZGFZKEAWQhCAEIQCgBCFWs555Iauika4iMzup5W7bO0rRhJ/It7qG6NMcOuXSWVChSpMwUFCCgOZnDlttJTukdtP4WN83OO5oXm1dRummtIwVFdKNjHbY6Zh2i43Yv0/XpZ05b0lS6QeJtM7Q07bXD6h28+ob/ACHFWrNLNzVYscninl8c7jvuduEHgFg/xyrse1jrR4ut+8/v5Lv54NDIf2dU8TcVQNNKR4i78APBreC7Ls1qQixp4rf5AuqhaqEUtkedk1WbJLqlJ/Mr9Bm6aactiANLJGS+NxuI5AdhYD/CRe4XJytmjJSSGqyWcLhtlp/8OUX22Hkd/wCyuxcPRYGZvEdQjgmiY6rJGV+eV5+Jzc284462HGy7XNOGVh/FG7zaQusqNnGwUFW2vgI0biI69jdxaTsltxBVxjrmOAINwQCCATcHaPJIt8PkjPjiqnD3X9H3RsIStZHxfSUax8LuivRzDlCVpzynsoMzuXuEoDlKRpH8o+o+yMT/AIe5SgPQkDHxHQ+6nC/m7BKA6616SvjlxaNwdgeY32/hc3e0+qy0buY9vZVbM6C1RlBuI7K4u380bSqt00jWGNShKXii0R1jHPcxrgXsw42+bcQu2/52KeqZkAiTK9ftPhZAzef4Q66tmqj16n3SLtWTmxezaXon8x91iZBxHVL1VvAKRTt4DoFYxNbKmU2QwSSOcLMjc/ePIbFycxKsnJtOZHXcWF225Ni427Lk/anlAR0gib+KZ223K2xPcgK1ZDoxFSws5YWN+eEXWadzrwdssfRpVJ8yf0X/AE2tab69Cq3n/OBSNeAbx1MMg2cJArQAFX8/ocWTpvQNd0eFaddLMtNtmj8Ttio+F3Qe6nTnlPUIpX4mNPFoPUXTlJg1ToRhfzdh7rl5y17qakkkxG4ZZn4drnbG+XErtKg/atlIsZDG3zeZT/osG9z2VckumLZ1aPD7bPGBzcx8hmeoDnkmOlFh8U7tr3ettnQL0WZoY0ue4hrWlziXGwAFyVo5pZJ1ajjYfxEaSTjidtN/0+S0s95y6KOmjNn1Moi9QwbZD0/VViuiPqbaif8Ac6ilxx+XdnKzQyzLUVswlvopYtPStJPhY15Zs/Pf8lddVbwCrD4Gw5WpWM2DUZI2j0Y4FWeqc4McWWxBpLL7r22X+atBtLcy1XTKacVSaX7EimbwHQLIRBaOb2UzU0sUpABewFwG4O3ED5hdFWuzllFxbi+Ua9ZQsljdG8Xa9pY4cQRYrhZiynVnQSG76WZ1M4+Za3aw/SQrKqfkabBlusjG6SGKY/5mix7O7Kktmn+R0YV145x8fi+X8Mt+FIra2OCMvlcGsH4if62rYuvMc6MsyT5S0EsEkkNO7EWQgv0hIu0v4fl+aTn0oaXT+3nXZbssrPtFpSd0oZ/5NG7B8yrFr0eAPxtwOthdcWOLdYniqkKvKFS3BDTR00VsN5bONvRgFh0XZos22ModWmOkZhIcSLbzfw8LHdwsoi2zXNixRqtn4u9v0s6lZWMhjc+Rwaxou4nyC0si5xw1bHOiLrMNnYmlvzF942Hb6Kg5KmdlGoZSTzYqeC7gdoNSGus2587Cys2ehIigpIPBrEoh2bMMbR4rDooU27fYvPSRhJY5P8T39Ev3OpkvOmKpnfHCHuDAbyYfuiR/CHcVsZZy9BSMDp3hoJs0by4+gG9TBk4QU+jpg1pay0dxcYuLrb156+urZ69z30rZn0zdCGNd92x5249u/Z/LgkpOK9SMOnx5ptraK8vd/PyekZOylHURiSFwcx24juPQqv5qOtUZQcd2uf8AzGE7NHJs1OyZ1TgYZZjNgafCy7RdcCTKWhpsokHxSVjoorHaTIxoFvkSUb4bJhhVzhDdOl9SPszn0tXWy7fvHMft4Oc8jsuvlvPd0E744odI2FofUuxYcIPk3ZtPotfNKhFJV1ETrC1PTuB3AhrXBxHzVfzaoXZRqZS7+7ipdNKdv3jr2Y2/mAB39VRNpKK5Z2Tx48uWeWXuJL7+JfDnLHrUMABvNAZ2O8rDaAR6i/Raucecwie2micBUSi0RIuxhP4cf57lTsp5ZYzLAnOyKBr6dtvMsjuWtH5uARWQGOCCuqAdJLWtnffe2MNcWMHyAR5Hv97FI6GEXBvutl5k7+2cbOSlrqid+nlY4xSRUt2jw4pXXsNnl5q9QZl1L/7zXTOHLH4B1uuRqjhkttRIPHJWsrZPRpkAHytZXHL+cMdJAXnxOItCwb5HH8IHZRCEVbZfU6jI1HHiS2bWyXO1m1kjI0VLHo4QQ25cbkuJJ3kkrLK2T21EEkTiQJGOYSN4uN4/Lem0Uj3RsMjcLyxpe0G4a4jaL+e1Uv7TYKh2gwTGOnfK2KcC4ILnbHF3LbZbitpPpjweXhg8uZJyp+S6UFNoomMxF2BjWYjvOFoFz67E9UjNZ7IK001NPJPDoS9+N2kEbw7ZhfwIO5XbEOKtF2imfG8c6vnfx9CV5pnqzTZYp4zu+6B+chcey9FNSODui86zrkwZXikINm6F53bi8sJ7rPMtjs/prrK/NM9JXnUmS6quypLhqcDKW7GPZGLtMm0xjbtIHmr/AKY8p6hcvN3Ixo43Mbd5fK+V73EXcXG+23pYK84dVLsc+nzexUmve4W3zK+3N1lLlWkcJJJHvZM175HYiSGttbhvOz1Xcyq7KJkIphTaOwwmQvx7ttwNi184KCofWUU0bQRFM9stjuZIwDEdm4W7qw3eeHQn+ahQ5RfJnvom6brv8ShZn0WUJKUBlRFFG2SRgtHifcPIO07N91d8k0L4Y8Mkz5nXLi99gdvkABsC5eaeRZqSF8b3N21MsjMIJ8D34m3udh27l2tG7mPQJCFJFdVn9pNpVV9kOK8+yJUaTL9Q4bsDmfRZv63Vsy7lDVad8rnHwtOEXAxO3NG7zKpuYGTHCslc8nEKdpkN7feTOxkdFE95JG+kj04cs34pHpCqGTZGwZXqmyWaahkckJOzFhBBA4narRqw9fqK0MrZswVTMMzL22tdchzTxa69wryV7o48OSMbUuGqOjLUNYCXODQNpJIAH5kqo5bzq1pslPk8aR7mFjpb4Yo7ixOPzKzZ9mVMXXlknlA3Ne8kD04qyUWSooWBkTGsaNwaB/RVak+djVPDi3X4n8l/JXos2WChhjDmMqIWBzJGkHDLvcb+YJXPrcpTOdTVUkD8VM+SOeMC5cHNAMsVt7bhXrRhThUuC7ER1UruSvn68opc32jiXwUMEssh3XYWsb/mP/C0aOHKlHJJI2JlQagtkkAOHRvAt6XG7ovQREB5LLCo6L5ZdaqEE4wgqfN72UmLN2pqziyjI7D5QRENZa25xvtWyMyIhVtnaHBjLOENxo8bRZrt/kAraApsp6I+Cj1mXs6XFLg4GX82Yq3CZGEOaCA5r8Jsd7TsNwuE3IOUKRr4KHRCB7i5rnE44sQ8W3z43V8siylwTdkY9VkhHp5Xh8FRhzCiMMMcoDjFIZSbHxvd+LFt2g7NnouzlXIjaqHRTWLLg2AtYtNxY32LqoUpJdiks+STTcntuaE+TQ+IxOPgLcBbYAYbWsFxMmfZ/DDKJC+SRzf7LG64ZbdbZ5K1WQjSZEc+SCai+RGrfE76ilVOSo5WFkjcbXCzg4kgrcshSZJ07RzcnZu09O20MTWA77bz+ZO0rdFK3gOgTkKOCZScncnZjhVOz4yY0yRSO2Me11LK7lx7YnfkHjurkVq5RyeyeJ0cgu17cJ/kR6qJK1Rrp8vssikc3NbKxliMcuyeE6OceZI2B49CNt13F55PHLDK1ssmiqWDBTVB/sqmMbo5fi3KwZOzwZi0VW3V5uDj92/1Y/cQqRn2Z0Z9O2+vHunvt/r0/QsSlYteCNhuPJTdaHDRKwllDGlziAACSTuAG8lcrK+dVNSg6WQYuRpxPP8ApCrwparKpvODBSXuGfxyjyLvT+tqq5dlydOPTOS6p7R8/t5E1Fb/ANQlM79lDS3eL/4zx528x/x5rtZiUrtA6d4s+plMx9Gn8I6Lk1lq6VlFSDDSwkGoe38JtuY0+f8AXBXiKINaGgWAAAHAAWVIK3Z1arIo41jSq+3hevq+WZoQhbHlghSoUAEIUoCFKEIAQoRiQE2QsDK0eY6hYmpZzDqgGqEvWm8egJRrI9fpKUBqhK1kcHdEac8ru3upA5CRpncncI0r+UfV+yUB6EjE/g3qT/JT4+Leh90oDUJIph53+ooFKOH6oDCvoo5mFkrQ5p3g/wBbFUsoZnyNbhgmZJF5QVIxtHo1+9quOrN4DopEDeA6BVcUzfFqJ4vdex5U7Jk1OdsNTE3/ANafGz5MO5GswEWmlymR5tLXdNi9W0aMCz9kvJ2/5FvmO/p9s86yXXUsO2lyfUyPG5z2efHE69ui6U1NX1wtP/20J3sZtkcODj5K6BgU4VZQXBlLWW+pR38t3+pzslUMdNEI4Yy1o/K5PEm+0rc055T1CaApWmyOGUnJ2+ROldyj6v2Rjfwb1PsnISyBXj+EfIn+aiz+I+n905CATo3c3YKdCeZ3b2TlCATq/wATuqBTD16n3TlKWBOqt4fqp1VvKOgTUKLBgIQPIdFOFZIQEYUYQpQgIwospQgBCEIAQhCAhCEKQClQpUAhCEIAQhSgIQglQXgeYUgyQlmdvMOoUay3mH6qAMQlmpb69D7I1gcHdCpAxCXp/hd0Huo055T1HugGqUnSu5f9wRjfwb1PslAchJu/4e6mz+I+n90oDUJWB3N2CjRO5j29koDkJOg+J3VGrD16lAOUXStVbw7lSKZvAdAgMzIOI6hYmobzDqECBvAdAsgwJsBest4/qp1kev0lZ4UWTYCtI7g3qfZGJ/w9CU5SgE+PiPp/dGF3N2CchAJ0bvNx7eyNCeZ3X9k5QlgTq3q76ip1Uf0T7pqEsChTN4DopFO3gOgTVCWDERhTgUoQEBqMKlCgBZFlKhACFKhAClCEAIQhACEIQAhCEABCEIAUWUqEB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APDxUPEBAUEBQPDxAUEBUUFQ8aFhcVFRQWFxUVFRoYHiggGRolGxcVITEhJSsrLi4uFx8zODMuNygtLisBCgoKDg0NFxAPFSwkHB0sLCssLSwsLSssKyssLDcsLCwsLCw3LCwsMCwsLCwrLDcsLCwsLDcsKzcsLCwsLCwuLP/AABEIALUBFwMBIgACEQEDEQH/xAAbAAACAwEBAQAAAAAAAAAAAAAAAwECBAUGB//EAEQQAAIBAgQCBgYHBgUDBQAAAAECAAMRBBIhMQVBBhMiUWFxgZGhsdHwFDJCU5LB0hUjJHKT8RYzUoLhQ6KyNERUYmP/xAAZAQEBAQEBAQAAAAAAAAAAAAAAAQIDBAX/xAAiEQEBAAIABwEBAQEAAAAAAAAAAQIREiExQVKx8ANh4UL/2gAMAwEAAhEDEQA/APn0BCWUTo+QsojFEhRGKIEqIxRIAjFEqJAl1EFEYBAgCMCwAmqjgqri603Yd6qxHsEIQFlgJq/Z1ffqKv4H+EkcOr/cVf6dT4QMtpNprHDq/wBxV/p1PPuh+zq/3NT8D/CEZbQtNY4dX+5qfgf4SRw2v9zV/pv8IRktC01/s6v9zV/p1PhJ/Z1f7mp/Tf4QMdpFpsHDq52o1PwP8Ifs2v8AcVf6dT4QMdpFps/Z1f7mp+B/hIPDq/3NT8D/AAgY7SCJtPDa/wBxV/p1PhK/s6v9zU/A/wAIVhKyhWdA8Or/AHFX+nU+EyMsKzlZQiPYRbCFIIlCI9hFsICGEWwj2EWwkGdhKRzCLYQqsIQgSIxRKqI1RAsojFEqojVEIlRGKJCiMUSiVEYokKI1RCACd/gOLxBXqqNjkF9WA0J5ad52nCAm7hnEamHYtTtdhY3BOl798EunpX+n8wt7c3XbytpE1MdjQy08uYuGICsDoLXJ00tcTZSxDthjWNr9WXN72LBb+Z+dZXo9jTWVmcKCpCiwIFrXN9ddbStcd+kVNTHqpYBSANlcfmoB9c5LdIa2oN/G51v46TtcN4i9XFVKbZSqZsnhZrenvnA6RIBiWtrmAJ23I190jNzv0jtUamOZQVC5SAw7a2sRcX0icXxLGURdxpzIYEa7XsLgTZWxZTCgjUrSTKNcosBqe8+6M4fXOIwt3AGcOGAB11I+ecq8d+kYcHj8ZWGZRZdgzNYG24XS59ErxDHYyiAag0PMMCB4baToYzEfR8Lmp2uiU1W/mq39/wA71FTrsCWewz0mv4kXt5agGE4r9I5eC41iardWm5BOrADQa8pfHcXxVAhKmhZbgBuVyO7wmHo29sQD3K3uj+ldTNWU6/5YGv8AM0icd1/kasBjMZWXNTAtcr9YA6W8NtRIwOPxlW+QWCsQWJAFxyGlyfKaOi9fJQI76jbeQmqlU6rC5qdsy0iRf/UQWNh5mVqZ36RhxeJxyFcwBzsFBDC1ybC9xcD2S38fa9lt/OPhrL8P4wjUL1Hpioc172uSCcuh8hK8E4jVxOYva62AIuALg33NhBx/ahGKxeNpKztYBbZrOCdSPCeTqG5JPMk+udvjPEqmapQsmXNa9jfQg7k+HdOKRIly2WRFsI4iUYQEMIthHsIthCkMIthHMIthAQwi2EewimEikmElhCBdRGqJRRGqIFlEaolFEaolRZRGqJVRGKIRZRGCQBLCCpAlgJAEsBDL2tAheHW0BfDttueyd+4TF0Ro51cWJGbW3kNzsJqoJbAX76DeA+qfWfm3OZ+iNUCnUHMutu7bn3wdy+EaYyva3/U77f5gmHpLf6Qbm5yLc7cp1OF4eouKquykAlrG292vp6PV4TldImviD3hVvt3X/MQl6O/jUtw8670qe3+3cnc+EX0eB+jCxsO3e257TaX7ozGI74MLYkmjTCKOegtYfmfRKcIR6eHCsMpGcm9tO0T7v78oXujjNG2CZyNT1didPtrsPzhgL/QtDYdTU5akdrTwHl4xnFyauEK01Ldime8mxU+gaad8ph1ZMGVYZbUqma+ltCbefh7oO7idG1viFGn1W3vbbw3mrpj/AJ67/wCUN/5m5cpm6MkjEjLvlf3a+ybOkeDqVKoKIXAQAka63OhPfCdm7ogn7ktfZ2tbfYc9gPGY+BcQXP1NSw7bZCb23Jtpzvty9k29H6NRMOVcFAXY66X0HpI02EzYjhdNsMXSl2yinNc6sbXyi+p30hezP0k4KKf72noDqy6XH/2A5Dw5R/Q2wFVjbslLE+IbYczNmE1wo66+Y02zX7hcAnmTa0w9EVutQ9xXu7jfXl87Qd3E4yb4ioe+o28wETfxcfxFT+czERCFmVIjCJUw1CmEUwjyIthCkMIphHsIphCksIphHsIphIEMJMlhCFWWNWUURqwi6iNURaxqyhiiMUSixqiEWEsJAlhCVIjqVB21VGbyVj7osTqcP4xUopkXYEkajn6DDPK9a10+IVhQ6n6M5HVlM1m5gi/1dPKZOG1MRQfOlN9RZhlexHoGk1N0krHfl4r+mT/iata35r+mGtTy9tLcZq/Zwr3O1w5A7tAov87Th1qFZ2LNTcljcnI3wnTXpNWG3vX9Mg9JK3yV/TCWTy9tFPi9UKqfRXIVVX7ethYk9nn3RGM4jiKiFBRZA4sxyuSR3A20HgJC9JawFvzX9MsOk9b5K/plXU8vacBxLEUkFNqLuq/VOVwR7LHn86SnEcfXqp1YoOin63ZcsfC9tB4f2k/4nrerxX9MD0mrfJX9MGp5e2Thhq0KgqdQ72DC2VxuPKdM8ZrH/wBq/wD3+r6uno/5mdek1YCw08iv6ZI6T1vkr+mQknl7av27W/8Ait/3/pmLB46vTBQ0XZbkjsvcXNyNtR4SV6S1ht71/TAdJaw/uv6ZTU8vYx2NrVEKLQdM31mIcsR3baRfCsVWw4YCg7Zyp2cWtfwPfGt0nrE3/Nf0yv8AiOr8lf0wanl7YMbTq1KjVOqdc7E2ytYeyYTO9/iSt8lf0zhubknvJJ9MjN12pZlTLmVMLFDFsI0yjQ0QwimEewimhSGi2Ec0UwgJaEloSKssasUsasIYsasWsasoasYItY0QiwlhKiXEM1IlxKiWhmiEIQghCEAhCEAhCEAhCEAhCEAhCEAgYQMChlTLmUMNRQyplzKGGoU0U0c0U0KS0U0a0W0KS0JLQkErGrFLGrA04Oj1jhLhcxOp22J/KdziOAp0sOMozMHUF++4J9A7vATzyz03EUH0GkcxJtS05KMh0Amp0rv+Ulwy5c9OIsYItYwSPOsJcSgMuIZXEmQJMMUQhCAQhCAQhCAQhCAQhCAQhCAQjKNJnNkUse4An3SroVNmBUjcEEH2wKwhCBUypljKmGooZUyxlTDUKaKaNaKaFKaKaNaKaFKaTIaTAFjFiljVkDVnpuIr/A0j4Urb/wCg7cvnWeZWa2xdRkCMxKrlsNNAosovvoJqV0wzmMyl7xpfA1FprVIAV7ZdRex2Nt7RaGxBtex2N7HwMj6S5UIW7ItYWHLaQJGMtf8AL6FQwlOrhx2VValO6gAcxfQD8vPWeDE9twMscNT1ygIAWNwNzpf8hPIUMO1Wt1a7s5A9ep8gLn0QxXY4DwZaqdbUva5AF7Cw5k+ek5/FaK06zon1VItv3A89ec9tQpBFVFBORQFGlh4/8neeN45/6mp/MP8AxEM5Tk39FsOHNQsoIAUXIG5vtz9Vpl6RUkSvlRcvYUsAABc3Ow20tO9wsDC4YMRlJBdmYXNzsqL5WF5yl4NVrFq1dxTzEsb6kfzd1tNNT4CDXJwoTv1ujl1vRqZ+YBA1HmDac/hvDGrlgGCZLA3Bvrfl6IZ1WCNw9LO6pe2ZgL915rxnCXp1hRXtlwCultLka92xnUwHAmpVaTswYZzmAB0IViNTvqPCF0zcT4GKNE1A5JUqDcCxubafPL0ziT1XS3E/ukpj7Tk6bWUW356keqcjBcDrVVzaKCOzmvc+NgNoLOfJzJekoLAG9iwBtvYnlIdSpIOhBIPmN4/hqZq1Mf8A6IT5A3PsEI9Bj+B0UoO4UgopIJJ3HK17fI2nlp7HpLiv4dl/1FR3c76DyB3njoXJ6jorTy0mfm72Hko+JacfjuI6zEOeSnKPRv7bz0+BoCjh1L/YpZiPG2Y39M8WAztoCzMdhqST3Qt6KQnUp8AxLC4QeWZb/CLHBcQRcU/Rdb++GdVzTKGbsPw2tVF0Qkd+gHtmYYdy/VhSWuRlA1uN4ahBlDNOMwlSkctRcpIuNQdPRLUuG13XMtJyO+3x3hqIwXCa1cZqYFgbXLAC/vmOvhGSr1T9lsyg92trHysQZ7norhurw4NQEFqjnKQb6dnb/ae6eZxDDEcT0GhxCjlshAPsUmGk47ou1Oi1XrQ3VqWYZbaDfW51nmmn0PpljQmEZFsOsdU0/EbnvsPb3T520BbQg0JBCxqxKxqwHLGrGcNwFTEMVpj6ouxOwHeTN2L4M9NSwYVAou1gRb17/Nry6bn55XHik5MSxoiVjVMOb33R2qBhaZtmYK2pOi9o7d3omLo5gQgqYqpZQS4Qm2ignMw57i3LbxjejzfwycyM3kO0fnTWYukuLyKKC7kAtyAUbADlfx108YG3g3EDWaq5vbOuQHktjYf8ecyUMD1+Pe/1UKs/4RYek+4ynRBwOsuLnsWFif8AVynYxddcOlStbtVGuRpq1gqrfusOXjCNjKtSpYdoU2Ga+t6m4v5A+s7aTzvSvF3qCip7KAF/FjsPIC3rnT4BWJw67szPUJ8WLG+nPl4TzPFMzYioCDmNQi3O97Ae6Et5PS9GR/DC9yM72HK1/brfwjeGU1WriHtoaqjuFwoLb+LSKVdcLhwu/VqMx5ZjuBbnc+fjGcMokUwX+s96jgHW7nNdidEFj56QE8TxlKgxrN23cBUXayrrbXUC5N/MbxfDcd9Je9si00AIPaJdjrlA3sFtrpqZ5vimL66qzgWXZAOSjb17+mek6Nr1eHvsarFrne2wA9V/TBLumYrALUrh6gypSUBVJuWY6km2lgMug008DOTxTjzMStE2XYtzPl4Tu4TFLVLqouUcqxOpOm/da9xvyO88dj8IaNQoRpc5DyK8iDzhKQ7FiSTckkk95O5nV6MUM1fNZj1ak9m17nQanbc6+E5LKRoRbznp+i1IrSZ9usblvZdPRqWhJ1dLiP0cAJiCo+0qXIF9RmJ3J31MwJhcC7ALkuSAqqzlifAX984fHK2fENbZbKOe2/tvNPRahmxGblTRm9J7I959ULvm7nSCqUwz62z2UAeJ1ueel9Irg/Dlw9E1qmjZCXJt2VtfKPG39tJfihWpWoUtx1jO3dZBcDy3lOlGLtQyg/XdQbbWFz6dh4Qv9cqjxTEV8QoViAzgBPs5eebv0vrO7xzEdVh3IIuRlUDYFtL+J3N/CYejPD8i9e+hcWS99F5n0+7uvF9LahIp0gDdmLW5k6BfeYJ0b+jNIDDITrcsbf7jaKvSwzNUqsFqYh2J3JCk6LoNANL+ImwUxRpBXOVaSDlckKNSF/MzxNSo2Jrgm/7xwN9lvt6BCvXLhkr1BXcZlUWoj7JANzU8ddvAX5zhY/pJUaqBRAKKbIpH1td9Nr8rTrccrFMM5UWGVUG+gNlsPROR0U4bnfr2HZpmyeL99u4ejW2ukNPS4yt1NF6lsuSmTa/avbQXG2vdPF9E6GfE5iQMiMbnNuezoBqTqdJ3umFfLhso/wCpUVfQO0fao/OcvopjkwxqCpam7inlL6DLYm/tGnOArpxWHWJSAIyIWNyLksdNBotgNvGeWadLj2K67E1KmbMC1geRCgKLeGk5jQFtCQ0iRQpjVMQpjVMI7PBOIJRD5wxzZLWtbS+/rnT4QxXCVHfMw7ZF72sVAuSe83Fuc5PR/h4xFWzfUQAvbc9yi2uuvqM3dIOLiqeopALSpnYAAEjuA5D27903Oj1fnlw4cWXbcn9ctTGqYhTGKZl5Hp+F8ep0aC0yjMyltrWsWJ35bzjYrENVqNUbdzfnp3D0DSZgZcQldjo9xFMOzmpezKLW5kHY+uTxvi30gqAMqJew03PP1WnIEsDCV1+C8XOHurAsjG7BbA+vu8Libq3FsKX6wUjm5WAB2tqb+4TzgMteGdujiuJdfUXrBlpKw7C919e67Ec51OJ9Ikak1OipXOLbW0P1ue/L0zzUINpA9E9LV45RSnlpZrhLJcHSwsL+X5TzMISXTdwjiBw9TMRnVhZ1PPuPmD+c7eO6Q07ZkvVf7JZbIvkPn0Ty0IXa7uzsSSWZmJJO5JPxntaSdTRtsKVM37zlFyfC/rniBH1sbVcWaozDuubQS6IZiTc6km58zO30Zq016zOwUnLuQLgX+bThwhJXosdxCkMTTqBrqoKvlsbA8xy5+ydHFYrCsoaq9MqrZlRSGZiObHc+WgnjJBMLt6TCcd63FZ6nYUoVpgkWXUHUnYm2/lOwmJwgrKzVaZdFbKQwyrtz5nb2zwJMqYalep6T8Vpmn1VIhjUa9Rgbkga6+Zt6p5zh1cU6yVG2VwT5c5nMqYV7vHtSrUrVXUUzYizL5jtbDyGs41HjaHEU6a/u6CZlAtYEkEBiO7z77meaaLYwr3/GKmFULUxLBurOZKalWZjbS+trewTHT4XQxCCvVTtV1DnKx0BGgUAgAAaXPcZ4dpVqrWy5jbuubeqFLqWubG4ubHw5RLGXYxTGQUaEhjIhUKY1TEKY1TA7fAuJph8+ZWOfLbLblfe5HfNlXimEKMq4exKsFOWkLaGx0N73+TaecUxqmaldJ+2Ux4XVrY2m1BaYphWXLdsq3JA1JN7zKpiFMYpkc8srl1PUxgMQpjFMMmgywMoDJBhKYDLAxYMsDDK4MmUBk3hNLQkXk3hBCEIBCELwCEi8gmBJMqTAmVJhdJJlTAmVJhoEypMCZRjDSGMUxlmMUxgQxi2MljFsYVVjFMZdjFMZBVjCVYwhVRGKYuSpgaFMYpiFMYphD1MYpiFMYDKHqYxTEKZdTA0AywMSDLhoQ0GTeUBk3hNGAyQYu8m8Joy8Lyl5N4TS94XlLwvBpe8i8reF4NLXkXlbyLwLXlSZF5BMLpJMqTAmUJhoMZRjAmLYwBjFsYMZQmFQxi2MljFsZBVjFsZLGLJhUQhCAQhCBdTGKYQgNUy6mEIQwGXBkQlDAYwGEIRYGXBhCBaTeEIBJkQhE3heEIQXhIhCi8gyYQKyCYQhVCZQmEIFCYsmEIVQmUJhCAtjFsZEJBRjKQhCiEIQP/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28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EE46-5E70-4320-97F7-4A49B2A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-76199"/>
            <a:ext cx="7334249" cy="1219199"/>
          </a:xfrm>
        </p:spPr>
        <p:txBody>
          <a:bodyPr/>
          <a:lstStyle/>
          <a:p>
            <a:r>
              <a:rPr lang="en-US" sz="2400" dirty="0">
                <a:latin typeface="Segoe Print" pitchFamily="2" charset="0"/>
              </a:rPr>
              <a:t>Part Two – </a:t>
            </a:r>
          </a:p>
        </p:txBody>
      </p:sp>
      <p:pic>
        <p:nvPicPr>
          <p:cNvPr id="5" name="Picture 2" descr="Image result for Images for financial literacy">
            <a:extLst>
              <a:ext uri="{FF2B5EF4-FFF2-40B4-BE49-F238E27FC236}">
                <a16:creationId xmlns:a16="http://schemas.microsoft.com/office/drawing/2014/main" id="{F833BE79-1493-4B59-8AED-8F8CC947C28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9542"/>
            <a:ext cx="6118098" cy="2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F3F9B-5790-43C2-B4B5-E00691FE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3581400"/>
            <a:ext cx="6727698" cy="3048000"/>
          </a:xfrm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Why?	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control of your financial future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anxiety about money and finances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Helps prevents costly errors and poor decisions</a:t>
            </a:r>
          </a:p>
          <a:p>
            <a:endParaRPr lang="en-US" dirty="0"/>
          </a:p>
        </p:txBody>
      </p:sp>
      <p:pic>
        <p:nvPicPr>
          <p:cNvPr id="2050" name="Picture 2" descr="Graduation hat on piggy and stack of coins money on white background, Saving money for education concept">
            <a:extLst>
              <a:ext uri="{FF2B5EF4-FFF2-40B4-BE49-F238E27FC236}">
                <a16:creationId xmlns:a16="http://schemas.microsoft.com/office/drawing/2014/main" id="{BCE8C216-2BBF-4FBF-8249-403F8D5D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1500"/>
            <a:ext cx="2762249" cy="19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B2E6-FF1A-4F98-8C58-F54518C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39" y="2590800"/>
            <a:ext cx="7765321" cy="1295401"/>
          </a:xfrm>
        </p:spPr>
        <p:txBody>
          <a:bodyPr/>
          <a:lstStyle/>
          <a:p>
            <a:r>
              <a:rPr lang="en-US" dirty="0"/>
              <a:t>Where did All MY money GO?</a:t>
            </a:r>
          </a:p>
        </p:txBody>
      </p:sp>
      <p:pic>
        <p:nvPicPr>
          <p:cNvPr id="5" name="Picture 2" descr="Broke man gasping in shock when he sees he has no money in his wallet">
            <a:extLst>
              <a:ext uri="{FF2B5EF4-FFF2-40B4-BE49-F238E27FC236}">
                <a16:creationId xmlns:a16="http://schemas.microsoft.com/office/drawing/2014/main" id="{3AA50F89-6B09-4C04-85BC-D35CE9A03B1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36655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Money with PAST DUE debt HELP financial crisis inflation high prices hardship credit broke">
            <a:extLst>
              <a:ext uri="{FF2B5EF4-FFF2-40B4-BE49-F238E27FC236}">
                <a16:creationId xmlns:a16="http://schemas.microsoft.com/office/drawing/2014/main" id="{A6C156CF-20FF-4201-8AE3-473008FB0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loseup portrait young couple woman, man showing holding empty wallet, no money being broke, over budget, poor, looking surprised, isolated white background. Negative facial expression emotion feeling">
            <a:extLst>
              <a:ext uri="{FF2B5EF4-FFF2-40B4-BE49-F238E27FC236}">
                <a16:creationId xmlns:a16="http://schemas.microsoft.com/office/drawing/2014/main" id="{8398E1D4-15D1-4400-AA48-73D4B14A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0" y="197231"/>
            <a:ext cx="3169330" cy="23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oung man looking into his empty wallet has no money ">
            <a:extLst>
              <a:ext uri="{FF2B5EF4-FFF2-40B4-BE49-F238E27FC236}">
                <a16:creationId xmlns:a16="http://schemas.microsoft.com/office/drawing/2014/main" id="{2D3EEBD9-001E-480A-82A3-0CE1FAA1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0" y="4038601"/>
            <a:ext cx="3733800" cy="26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ad woman looking at her wallet with money dollar banknotes flying out away ">
            <a:extLst>
              <a:ext uri="{FF2B5EF4-FFF2-40B4-BE49-F238E27FC236}">
                <a16:creationId xmlns:a16="http://schemas.microsoft.com/office/drawing/2014/main" id="{E9813692-DA7B-4E6F-AF27-B2CAD89F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54" y="4006342"/>
            <a:ext cx="3733800" cy="27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9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E4FE-3FB9-41A6-B3CF-F45AC9CB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7931013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2700" dirty="0">
                <a:latin typeface="Segoe Print" pitchFamily="2" charset="0"/>
              </a:rPr>
              <a:t>Goal Setting</a:t>
            </a:r>
            <a:br>
              <a:rPr lang="en-US" sz="2700" dirty="0">
                <a:latin typeface="Segoe Print" pitchFamily="2" charset="0"/>
              </a:rPr>
            </a:b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What is important to you? Do you want to look rich or be rich?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D39-3DAA-4EA3-B530-46FC4914E0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7800" y="3733800"/>
            <a:ext cx="6862580" cy="297180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b="1" u="sng" dirty="0">
                <a:latin typeface="Century Gothic" panose="020B0502020202020204" pitchFamily="34" charset="0"/>
              </a:rPr>
              <a:t>S</a:t>
            </a:r>
            <a:r>
              <a:rPr lang="en-US" dirty="0">
                <a:latin typeface="Century Gothic" panose="020B0502020202020204" pitchFamily="34" charset="0"/>
              </a:rPr>
              <a:t>pecific – What exactly do you want to achieve?</a:t>
            </a:r>
          </a:p>
          <a:p>
            <a:pPr lvl="0" fontAlgn="base"/>
            <a:r>
              <a:rPr lang="en-US" b="1" u="sng" dirty="0">
                <a:latin typeface="Century Gothic" panose="020B0502020202020204" pitchFamily="34" charset="0"/>
              </a:rPr>
              <a:t>M</a:t>
            </a:r>
            <a:r>
              <a:rPr lang="en-US" dirty="0">
                <a:latin typeface="Century Gothic" panose="020B0502020202020204" pitchFamily="34" charset="0"/>
              </a:rPr>
              <a:t>easurable – How much money will this goal take?</a:t>
            </a:r>
          </a:p>
          <a:p>
            <a:pPr lvl="0" fontAlgn="base"/>
            <a:r>
              <a:rPr lang="en-US" b="1" u="sng" dirty="0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daptable – Is this goal adaptable for change in your financial situation? </a:t>
            </a:r>
          </a:p>
          <a:p>
            <a:pPr lvl="0" fontAlgn="base"/>
            <a:r>
              <a:rPr lang="en-US" b="1" u="sng" dirty="0">
                <a:latin typeface="Century Gothic" panose="020B0502020202020204" pitchFamily="34" charset="0"/>
              </a:rPr>
              <a:t>R</a:t>
            </a:r>
            <a:r>
              <a:rPr lang="en-US" dirty="0">
                <a:latin typeface="Century Gothic" panose="020B0502020202020204" pitchFamily="34" charset="0"/>
              </a:rPr>
              <a:t>ealistic – Is this a goal that you can realistically achieve?</a:t>
            </a:r>
          </a:p>
          <a:p>
            <a:pPr lvl="0" fontAlgn="base"/>
            <a:r>
              <a:rPr lang="en-US" b="1" u="sng" dirty="0">
                <a:latin typeface="Century Gothic" panose="020B0502020202020204" pitchFamily="34" charset="0"/>
              </a:rPr>
              <a:t>T</a:t>
            </a:r>
            <a:r>
              <a:rPr lang="en-US" dirty="0">
                <a:latin typeface="Century Gothic" panose="020B0502020202020204" pitchFamily="34" charset="0"/>
              </a:rPr>
              <a:t>ime-bound – What is your time frame for achieving this goal?</a:t>
            </a:r>
          </a:p>
          <a:p>
            <a:pPr lvl="0" fontAlgn="base"/>
            <a:endParaRPr lang="en-US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“If you aim at nothing, you’ll hit it every time.” </a:t>
            </a:r>
            <a:r>
              <a:rPr lang="en-US" dirty="0">
                <a:latin typeface="Century Gothic" panose="020B0502020202020204" pitchFamily="34" charset="0"/>
              </a:rPr>
              <a:t>–Dave Ramsey</a:t>
            </a:r>
          </a:p>
          <a:p>
            <a:endParaRPr lang="en-US" dirty="0"/>
          </a:p>
        </p:txBody>
      </p:sp>
      <p:pic>
        <p:nvPicPr>
          <p:cNvPr id="3074" name="Picture 2" descr="blackboard letter of Smart word for smart goal setting concept">
            <a:extLst>
              <a:ext uri="{FF2B5EF4-FFF2-40B4-BE49-F238E27FC236}">
                <a16:creationId xmlns:a16="http://schemas.microsoft.com/office/drawing/2014/main" id="{CA3B3951-464C-46C6-B573-66467856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89" y="1085402"/>
            <a:ext cx="5710821" cy="23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5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08E2-7B80-4F79-B9C4-890C4A8B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072"/>
            <a:ext cx="7702414" cy="991728"/>
          </a:xfrm>
        </p:spPr>
        <p:txBody>
          <a:bodyPr/>
          <a:lstStyle/>
          <a:p>
            <a:r>
              <a:rPr lang="en-US" sz="2400" dirty="0">
                <a:latin typeface="Segoe Print" pitchFamily="2" charset="0"/>
              </a:rPr>
              <a:t>Budgeting   </a:t>
            </a:r>
            <a:r>
              <a:rPr lang="en-US" sz="1400" dirty="0">
                <a:latin typeface="Segoe Print" pitchFamily="2" charset="0"/>
              </a:rPr>
              <a:t>or </a:t>
            </a:r>
            <a:r>
              <a:rPr lang="en-US" sz="2400" dirty="0">
                <a:latin typeface="Segoe Print" pitchFamily="2" charset="0"/>
              </a:rPr>
              <a:t>Spending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944-E1F1-4FE8-97AF-E14760570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6934199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Best way to </a:t>
            </a:r>
            <a:r>
              <a:rPr lang="en-US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take control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of your financial future 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Put a name on every dollar</a:t>
            </a:r>
          </a:p>
          <a:p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Create a plan for your money</a:t>
            </a: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guessing -use actual numbers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List all income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List fixed expenses (include your savings)			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List flexible expenses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Subtract total expenses from income.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4"/>
            <a:r>
              <a:rPr lang="en-US" sz="20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Budgets are  a work in progress </a:t>
            </a:r>
          </a:p>
          <a:p>
            <a:endParaRPr lang="en-US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free, easy budget calculator available at </a:t>
            </a:r>
            <a:r>
              <a:rPr lang="en-US" u="sng" dirty="0">
                <a:latin typeface="Century Gothic" panose="020B0502020202020204" pitchFamily="34" charset="0"/>
                <a:hlinkClick r:id="rId2"/>
              </a:rPr>
              <a:t>http://mappingyourfuture.org/money/budgetcalculator.htm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ED8D1-F8B5-4DBB-85CB-429D1CBA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1" y="5757334"/>
            <a:ext cx="4819649" cy="4148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10" name="Picture 14" descr="Image result for make a plan for your money images.">
            <a:extLst>
              <a:ext uri="{FF2B5EF4-FFF2-40B4-BE49-F238E27FC236}">
                <a16:creationId xmlns:a16="http://schemas.microsoft.com/office/drawing/2014/main" id="{C4437465-BC8E-491B-9827-486FA2D8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25" y="3984578"/>
            <a:ext cx="2722033" cy="2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9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10D3-F681-4F37-BFFD-83DB13A1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2030855"/>
          </a:xfrm>
        </p:spPr>
        <p:txBody>
          <a:bodyPr/>
          <a:lstStyle/>
          <a:p>
            <a:pPr algn="l"/>
            <a:r>
              <a:rPr lang="en-US" dirty="0">
                <a:latin typeface="Segoe Print" pitchFamily="2" charset="0"/>
              </a:rPr>
              <a:t>Save!</a:t>
            </a:r>
            <a:r>
              <a:rPr lang="en-US" dirty="0">
                <a:latin typeface="Century Gothic" panose="020B0502020202020204" pitchFamily="34" charset="0"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475E-75D6-4470-B92D-21C0E4F28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2712175"/>
            <a:ext cx="7486649" cy="3917224"/>
          </a:xfrm>
        </p:spPr>
        <p:txBody>
          <a:bodyPr>
            <a:normAutofit fontScale="77500" lnSpcReduction="20000"/>
          </a:bodyPr>
          <a:lstStyle/>
          <a:p>
            <a:endParaRPr lang="en-US" b="1" i="1" u="sng" dirty="0">
              <a:latin typeface="Century Gothic" panose="020B0502020202020204" pitchFamily="34" charset="0"/>
            </a:endParaRPr>
          </a:p>
          <a:p>
            <a:r>
              <a:rPr lang="en-US" sz="26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Pay yourself first! </a:t>
            </a:r>
            <a:r>
              <a:rPr lang="en-US" sz="2600" b="1" i="1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(suggested at least 10% of income)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Not spending money is saving money. Spending money is not saving money.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 you want to 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look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rich or 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rich?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best way to help you financially deal with the uncertainties of life (such as job loss , car repair or medical expenses) and achieve your financial dreams (pay for college, purchase a car, travel, or save for retirement).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Depositing money into a savings account should take priority over any additional spending.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83ED4-BC40-4567-89C0-D6A7AA62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1300" y="7005268"/>
            <a:ext cx="1209457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save save save money images.">
            <a:extLst>
              <a:ext uri="{FF2B5EF4-FFF2-40B4-BE49-F238E27FC236}">
                <a16:creationId xmlns:a16="http://schemas.microsoft.com/office/drawing/2014/main" id="{38F0AA78-4FBB-4289-A1B8-D620EE9F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342741" cy="24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3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58E8-B49D-4287-A5F5-4C51A9FD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0"/>
            <a:ext cx="7391400" cy="230161"/>
          </a:xfrm>
        </p:spPr>
        <p:txBody>
          <a:bodyPr>
            <a:normAutofit fontScale="90000"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2968-CAAA-4663-8ECE-5820F9B5F5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18" y="2514600"/>
            <a:ext cx="7945935" cy="3505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A wise person once said,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“The borrower is slave to the lender.”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Avoid debt,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live within your means </a:t>
            </a: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buy only what you can pay fo</a:t>
            </a:r>
            <a:r>
              <a:rPr lang="en-US" dirty="0">
                <a:latin typeface="Century Gothic" panose="020B0502020202020204" pitchFamily="34" charset="0"/>
              </a:rPr>
              <a:t>r. 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Debt can affect your quality of life now and in the future.</a:t>
            </a:r>
          </a:p>
          <a:p>
            <a:r>
              <a:rPr lang="en-US" sz="1700" dirty="0">
                <a:latin typeface="Century Gothic" panose="020B0502020202020204" pitchFamily="34" charset="0"/>
              </a:rPr>
              <a:t>If you borrow $2000 at 18% and make only the minimum payment, it will take you 30 years to be rid of your debt and you will have paid almost $5000 in interest.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FDED7-E742-4DA4-A810-28E09E28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avoid debt images">
            <a:extLst>
              <a:ext uri="{FF2B5EF4-FFF2-40B4-BE49-F238E27FC236}">
                <a16:creationId xmlns:a16="http://schemas.microsoft.com/office/drawing/2014/main" id="{0493C9CB-BAD3-444F-B9AF-E549981F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055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E6A9-4509-48C9-8551-4E40AFCF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7052630" cy="8582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Print" pitchFamily="2" charset="0"/>
              </a:rPr>
              <a:t>Student Loans</a:t>
            </a:r>
            <a:br>
              <a:rPr lang="en-US" dirty="0">
                <a:latin typeface="Segoe Print" pitchFamily="2" charset="0"/>
              </a:rPr>
            </a:br>
            <a:endParaRPr lang="en-US" sz="2800" dirty="0">
              <a:latin typeface="Segoe Pri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2ED5-B0E2-4579-B9E5-1901C7C12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US" b="1" i="1" u="sng" dirty="0">
              <a:latin typeface="Century Gothic" panose="020B0502020202020204" pitchFamily="34" charset="0"/>
            </a:endParaRPr>
          </a:p>
          <a:p>
            <a:endParaRPr lang="en-US" b="1" i="1" u="sng" dirty="0">
              <a:latin typeface="Century Gothic" panose="020B0502020202020204" pitchFamily="34" charset="0"/>
            </a:endParaRPr>
          </a:p>
          <a:p>
            <a:endParaRPr lang="en-US" b="1" i="1" u="sng" dirty="0">
              <a:latin typeface="Century Gothic" panose="020B0502020202020204" pitchFamily="34" charset="0"/>
            </a:endParaRPr>
          </a:p>
          <a:p>
            <a:r>
              <a:rPr lang="en-US" b="1" i="1" u="sng" dirty="0">
                <a:latin typeface="Century Gothic" panose="020B0502020202020204" pitchFamily="34" charset="0"/>
              </a:rPr>
              <a:t>Be aware!</a:t>
            </a:r>
          </a:p>
          <a:p>
            <a:r>
              <a:rPr lang="en-US" dirty="0">
                <a:latin typeface="Century Gothic" panose="020B0502020202020204" pitchFamily="34" charset="0"/>
              </a:rPr>
              <a:t>Some students are only eligible for student loans so if you must borrow, </a:t>
            </a:r>
            <a:r>
              <a:rPr lang="en-US" b="1" i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borrow only what you need</a:t>
            </a:r>
            <a:r>
              <a:rPr lang="en-US" dirty="0">
                <a:latin typeface="Century Gothic" panose="020B0502020202020204" pitchFamily="34" charset="0"/>
              </a:rPr>
              <a:t>. Don’t make your future hostage to student loan debt.</a:t>
            </a:r>
          </a:p>
          <a:p>
            <a:r>
              <a:rPr lang="en-US" dirty="0">
                <a:latin typeface="Century Gothic" panose="020B0502020202020204" pitchFamily="34" charset="0"/>
              </a:rPr>
              <a:t>Know how much you owe and know how much the payments would be. To see your loan detail go to </a:t>
            </a:r>
            <a:r>
              <a:rPr lang="en-US" u="sng" dirty="0">
                <a:latin typeface="Century Gothic" panose="020B0502020202020204" pitchFamily="34" charset="0"/>
                <a:hlinkClick r:id="rId2"/>
              </a:rPr>
              <a:t>www.nslds.ed.gov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FC741-3B64-4231-B5DD-BCE7D9E4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1" y="5696919"/>
            <a:ext cx="4124789" cy="49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student loan debt">
            <a:extLst>
              <a:ext uri="{FF2B5EF4-FFF2-40B4-BE49-F238E27FC236}">
                <a16:creationId xmlns:a16="http://schemas.microsoft.com/office/drawing/2014/main" id="{02AF0AB6-0EE1-4193-9CBB-86400C2C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36" y="1474450"/>
            <a:ext cx="15345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ubsidized vs unsub">
            <a:extLst>
              <a:ext uri="{FF2B5EF4-FFF2-40B4-BE49-F238E27FC236}">
                <a16:creationId xmlns:a16="http://schemas.microsoft.com/office/drawing/2014/main" id="{7C6A8DCF-30A5-4AE8-B24B-B7DB94F9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62611"/>
            <a:ext cx="4079802" cy="23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3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86C4-D414-4172-B58F-72A93B2A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609601"/>
            <a:ext cx="4724853" cy="1326321"/>
          </a:xfrm>
        </p:spPr>
        <p:txBody>
          <a:bodyPr/>
          <a:lstStyle/>
          <a:p>
            <a:r>
              <a:rPr lang="en-US" dirty="0">
                <a:latin typeface="Segoe Print" pitchFamily="2" charset="0"/>
              </a:rPr>
              <a:t>Credit Cards </a:t>
            </a:r>
            <a:r>
              <a:rPr lang="en-US" dirty="0">
                <a:latin typeface="Century Gothic" panose="020B0502020202020204" pitchFamily="34" charset="0"/>
              </a:rPr>
              <a:t>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6209-58B9-4F90-B500-33947048F5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Can be </a:t>
            </a:r>
            <a:r>
              <a:rPr lang="en-US" b="1" dirty="0">
                <a:latin typeface="Century Gothic" panose="020B0502020202020204" pitchFamily="34" charset="0"/>
              </a:rPr>
              <a:t>dangerous</a:t>
            </a:r>
            <a:r>
              <a:rPr lang="en-US" dirty="0">
                <a:latin typeface="Century Gothic" panose="020B0502020202020204" pitchFamily="34" charset="0"/>
              </a:rPr>
              <a:t>, generally easy to get</a:t>
            </a:r>
          </a:p>
          <a:p>
            <a:r>
              <a:rPr lang="en-US" dirty="0">
                <a:latin typeface="Century Gothic" panose="020B0502020202020204" pitchFamily="34" charset="0"/>
              </a:rPr>
              <a:t>Studies show that people are more likely to </a:t>
            </a:r>
            <a:r>
              <a:rPr lang="en-US" b="1" dirty="0">
                <a:latin typeface="Century Gothic" panose="020B0502020202020204" pitchFamily="34" charset="0"/>
              </a:rPr>
              <a:t>overspend when using a credit card</a:t>
            </a:r>
            <a:r>
              <a:rPr lang="en-US" dirty="0">
                <a:latin typeface="Century Gothic" panose="020B0502020202020204" pitchFamily="34" charset="0"/>
              </a:rPr>
              <a:t> as compared to cash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Fees</a:t>
            </a:r>
            <a:r>
              <a:rPr lang="en-US" dirty="0">
                <a:latin typeface="Century Gothic" panose="020B0502020202020204" pitchFamily="34" charset="0"/>
              </a:rPr>
              <a:t>! –  interest up to 26.99%,	 transaction </a:t>
            </a:r>
            <a:r>
              <a:rPr lang="en-US" b="1" dirty="0">
                <a:latin typeface="Century Gothic" panose="020B0502020202020204" pitchFamily="34" charset="0"/>
              </a:rPr>
              <a:t>fees</a:t>
            </a:r>
            <a:r>
              <a:rPr lang="en-US" dirty="0">
                <a:latin typeface="Century Gothic" panose="020B0502020202020204" pitchFamily="34" charset="0"/>
              </a:rPr>
              <a:t>, late payment </a:t>
            </a:r>
            <a:r>
              <a:rPr lang="en-US" b="1" dirty="0">
                <a:latin typeface="Century Gothic" panose="020B0502020202020204" pitchFamily="34" charset="0"/>
              </a:rPr>
              <a:t>fees</a:t>
            </a:r>
            <a:r>
              <a:rPr lang="en-US" dirty="0">
                <a:latin typeface="Century Gothic" panose="020B0502020202020204" pitchFamily="34" charset="0"/>
              </a:rPr>
              <a:t>, over limit </a:t>
            </a:r>
            <a:r>
              <a:rPr lang="en-US" b="1" dirty="0">
                <a:latin typeface="Century Gothic" panose="020B0502020202020204" pitchFamily="34" charset="0"/>
              </a:rPr>
              <a:t>fees</a:t>
            </a:r>
            <a:r>
              <a:rPr lang="en-US" dirty="0">
                <a:latin typeface="Century Gothic" panose="020B0502020202020204" pitchFamily="34" charset="0"/>
              </a:rPr>
              <a:t>  transfer </a:t>
            </a:r>
            <a:r>
              <a:rPr lang="en-US" b="1" dirty="0">
                <a:latin typeface="Century Gothic" panose="020B0502020202020204" pitchFamily="34" charset="0"/>
              </a:rPr>
              <a:t>Fees</a:t>
            </a:r>
          </a:p>
          <a:p>
            <a:r>
              <a:rPr lang="en-US" dirty="0">
                <a:latin typeface="Century Gothic" panose="020B0502020202020204" pitchFamily="34" charset="0"/>
              </a:rPr>
              <a:t>It is </a:t>
            </a:r>
            <a:r>
              <a:rPr lang="en-US" b="1" dirty="0">
                <a:latin typeface="Century Gothic" panose="020B0502020202020204" pitchFamily="34" charset="0"/>
              </a:rPr>
              <a:t>best to pay off balances every month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Example: A television is purchased by credit card for $1,000 with an interest rate of 22%. Instead of paying the amount in full when the bill is received, you only make the minimum required payment of $25 each month. As a result, at the end of 72 months </a:t>
            </a:r>
            <a:r>
              <a:rPr lang="en-US" b="1" dirty="0">
                <a:latin typeface="Century Gothic" panose="020B0502020202020204" pitchFamily="34" charset="0"/>
              </a:rPr>
              <a:t>6 years</a:t>
            </a:r>
            <a:r>
              <a:rPr lang="en-US" dirty="0">
                <a:latin typeface="Century Gothic" panose="020B0502020202020204" pitchFamily="34" charset="0"/>
              </a:rPr>
              <a:t>!, you will have paid a total of $1,800 for a television that originally cost $1,000.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1BF74-2915-4FEE-8E50-E813332E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B2823F-B678-41AB-B18A-5272B5217AB5}"/>
              </a:ext>
            </a:extLst>
          </p:cNvPr>
          <p:cNvSpPr txBox="1">
            <a:spLocks/>
          </p:cNvSpPr>
          <p:nvPr/>
        </p:nvSpPr>
        <p:spPr>
          <a:xfrm>
            <a:off x="518166" y="4155386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		</a:t>
            </a:r>
            <a:endParaRPr lang="en-US" dirty="0"/>
          </a:p>
        </p:txBody>
      </p:sp>
      <p:pic>
        <p:nvPicPr>
          <p:cNvPr id="9220" name="Picture 4" descr="https://www.paisabazaar.com/wp-content/uploads/2017/11/Credit-Card-Debts-2.jpg">
            <a:extLst>
              <a:ext uri="{FF2B5EF4-FFF2-40B4-BE49-F238E27FC236}">
                <a16:creationId xmlns:a16="http://schemas.microsoft.com/office/drawing/2014/main" id="{D3513315-9E00-47B2-80F5-F7FF56C2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217"/>
            <a:ext cx="2908537" cy="19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credit card debt images">
            <a:extLst>
              <a:ext uri="{FF2B5EF4-FFF2-40B4-BE49-F238E27FC236}">
                <a16:creationId xmlns:a16="http://schemas.microsoft.com/office/drawing/2014/main" id="{71018C53-346D-4BD1-84A9-07C8AF81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000" dirty="0"/>
              <a:t>www.fafsa.ed.gov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888117"/>
            <a:ext cx="6172200" cy="3750684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6400" dirty="0">
                <a:solidFill>
                  <a:srgbClr val="FF0000"/>
                </a:solidFill>
                <a:latin typeface="Segoe Print" pitchFamily="2" charset="0"/>
              </a:rPr>
              <a:t>F</a:t>
            </a:r>
            <a:r>
              <a:rPr lang="en-US" sz="6400" dirty="0">
                <a:latin typeface="Segoe Print" pitchFamily="2" charset="0"/>
              </a:rPr>
              <a:t>ree </a:t>
            </a:r>
          </a:p>
          <a:p>
            <a:pPr marL="109728" indent="0">
              <a:buNone/>
            </a:pPr>
            <a:r>
              <a:rPr lang="en-US" sz="6400" dirty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en-US" sz="6400" dirty="0">
                <a:latin typeface="Segoe Print" pitchFamily="2" charset="0"/>
              </a:rPr>
              <a:t>pplication </a:t>
            </a:r>
          </a:p>
          <a:p>
            <a:pPr marL="109728" indent="0">
              <a:buNone/>
            </a:pPr>
            <a:r>
              <a:rPr lang="en-US" sz="6400" dirty="0">
                <a:solidFill>
                  <a:srgbClr val="FF0000"/>
                </a:solidFill>
                <a:latin typeface="Segoe Print" pitchFamily="2" charset="0"/>
              </a:rPr>
              <a:t>F</a:t>
            </a:r>
            <a:r>
              <a:rPr lang="en-US" sz="6400" dirty="0">
                <a:latin typeface="Segoe Print" pitchFamily="2" charset="0"/>
              </a:rPr>
              <a:t>ederal</a:t>
            </a:r>
          </a:p>
          <a:p>
            <a:pPr marL="109728" indent="0">
              <a:buNone/>
            </a:pPr>
            <a:r>
              <a:rPr lang="en-US" sz="6400" dirty="0">
                <a:solidFill>
                  <a:srgbClr val="FF0000"/>
                </a:solidFill>
                <a:latin typeface="Segoe Print" pitchFamily="2" charset="0"/>
              </a:rPr>
              <a:t>S</a:t>
            </a:r>
            <a:r>
              <a:rPr lang="en-US" sz="6400" dirty="0">
                <a:latin typeface="Segoe Print" pitchFamily="2" charset="0"/>
              </a:rPr>
              <a:t>tudent</a:t>
            </a:r>
          </a:p>
          <a:p>
            <a:pPr marL="109728" indent="0">
              <a:buNone/>
            </a:pPr>
            <a:r>
              <a:rPr lang="en-US" sz="6400" dirty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en-US" sz="6400" dirty="0">
                <a:latin typeface="Segoe Print" pitchFamily="2" charset="0"/>
              </a:rPr>
              <a:t>id	</a:t>
            </a:r>
            <a:r>
              <a:rPr lang="en-US" sz="6400" dirty="0"/>
              <a:t>	</a:t>
            </a:r>
            <a:r>
              <a:rPr lang="en-US" dirty="0"/>
              <a:t>	</a:t>
            </a:r>
            <a:r>
              <a:rPr lang="en-US" sz="2400" dirty="0"/>
              <a:t>	</a:t>
            </a:r>
            <a:endParaRPr lang="en-US" sz="65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3582" y="2020822"/>
            <a:ext cx="4343400" cy="34852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Segoe Print" pitchFamily="2" charset="0"/>
            </a:endParaRPr>
          </a:p>
          <a:p>
            <a:pPr algn="ctr"/>
            <a:endParaRPr lang="en-US" sz="2000" dirty="0">
              <a:latin typeface="Segoe Print" pitchFamily="2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Who should apply?</a:t>
            </a: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YOU should!</a:t>
            </a:r>
          </a:p>
          <a:p>
            <a:pPr algn="ctr"/>
            <a:endParaRPr lang="en-US" sz="3600" dirty="0">
              <a:latin typeface="Segoe Print" pitchFamily="2" charset="0"/>
            </a:endParaRPr>
          </a:p>
        </p:txBody>
      </p:sp>
      <p:pic>
        <p:nvPicPr>
          <p:cNvPr id="9218" name="Picture 2" descr="C:\Users\Deb's\AppData\Local\Microsoft\Windows\Temporary Internet Files\Content.IE5\0OK0KFTD\MC9000576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2971800"/>
            <a:ext cx="1810512" cy="12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312C-FBD1-4FC1-924C-5B7559F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31" y="0"/>
            <a:ext cx="7796030" cy="1676400"/>
          </a:xfrm>
        </p:spPr>
        <p:txBody>
          <a:bodyPr/>
          <a:lstStyle/>
          <a:p>
            <a:r>
              <a:rPr lang="en-US" dirty="0">
                <a:latin typeface="Segoe Print" pitchFamily="2" charset="0"/>
              </a:rPr>
              <a:t>Identity Theft 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1800" b="1" i="1" u="sng" dirty="0">
                <a:latin typeface="Century Gothic" panose="020B0502020202020204" pitchFamily="34" charset="0"/>
              </a:rPr>
              <a:t>Be careful with your personal information!</a:t>
            </a:r>
            <a:br>
              <a:rPr lang="en-US" sz="1800" b="1" i="1" u="sng" dirty="0">
                <a:latin typeface="Century Gothic" panose="020B0502020202020204" pitchFamily="34" charset="0"/>
              </a:rPr>
            </a:br>
            <a:r>
              <a:rPr lang="en-US" sz="1800" b="1" i="1" u="sng" dirty="0">
                <a:latin typeface="Century Gothic" panose="020B0502020202020204" pitchFamily="34" charset="0"/>
              </a:rPr>
              <a:t/>
            </a:r>
            <a:br>
              <a:rPr lang="en-US" sz="1800" b="1" i="1" u="sng" dirty="0">
                <a:latin typeface="Century Gothic" panose="020B0502020202020204" pitchFamily="34" charset="0"/>
              </a:rPr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5633-5B16-4F64-9B53-7747D92B9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cap="none" dirty="0">
                <a:latin typeface="Century Gothic" panose="020B0502020202020204" pitchFamily="34" charset="0"/>
              </a:rPr>
              <a:t>Florida has the highest number of identity theft complaints</a:t>
            </a:r>
          </a:p>
          <a:p>
            <a:r>
              <a:rPr lang="en-US" cap="none" dirty="0">
                <a:latin typeface="Century Gothic" panose="020B0502020202020204" pitchFamily="34" charset="0"/>
              </a:rPr>
              <a:t>College students are most at risk because they are less likely to track account statements or use discretion on sharing personal information through social media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Criminals are becoming smarter, don’t make it easy for them!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Make passwords unusual</a:t>
            </a:r>
            <a:r>
              <a:rPr lang="en-US" cap="none" dirty="0">
                <a:latin typeface="Century Gothic" panose="020B0502020202020204" pitchFamily="34" charset="0"/>
              </a:rPr>
              <a:t>, not used for multiple accounts, &amp; not shared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Shred documents containing personal info, protect your social security number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Use websites that are encrypted when shopping online  (https)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Read statements and contact providers right away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Login info should not be saved on cellular devices </a:t>
            </a:r>
            <a:r>
              <a:rPr lang="en-US" cap="none" dirty="0">
                <a:latin typeface="Century Gothic" panose="020B0502020202020204" pitchFamily="34" charset="0"/>
              </a:rPr>
              <a:t>(mobile security threats have increased 350% since 2015)</a:t>
            </a:r>
          </a:p>
          <a:p>
            <a:r>
              <a:rPr lang="en-US" b="1" cap="none" dirty="0">
                <a:latin typeface="Century Gothic" panose="020B0502020202020204" pitchFamily="34" charset="0"/>
              </a:rPr>
              <a:t>Pull a credit report regularly </a:t>
            </a:r>
            <a:r>
              <a:rPr lang="en-US" cap="none" dirty="0">
                <a:latin typeface="Century Gothic" panose="020B0502020202020204" pitchFamily="34" charset="0"/>
              </a:rPr>
              <a:t>@ </a:t>
            </a:r>
            <a:r>
              <a:rPr lang="en-US" cap="none" dirty="0">
                <a:latin typeface="Century Gothic" panose="020B0502020202020204" pitchFamily="34" charset="0"/>
                <a:hlinkClick r:id="rId2"/>
              </a:rPr>
              <a:t>www.annualcreditreport.com</a:t>
            </a:r>
            <a:endParaRPr lang="en-US" cap="none" dirty="0">
              <a:latin typeface="Century Gothic" panose="020B0502020202020204" pitchFamily="34" charset="0"/>
            </a:endParaRPr>
          </a:p>
          <a:p>
            <a:endParaRPr lang="en-US" cap="none" dirty="0">
              <a:latin typeface="Century Gothic" panose="020B0502020202020204" pitchFamily="34" charset="0"/>
            </a:endParaRPr>
          </a:p>
          <a:p>
            <a:r>
              <a:rPr lang="en-US" cap="none" dirty="0">
                <a:latin typeface="Century Gothic" panose="020B0502020202020204" pitchFamily="34" charset="0"/>
              </a:rPr>
              <a:t>Three credit reporting agencies Experian, Transunion, Equifax (one free credit report per year)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74179-CE72-445C-A801-164FF307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2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02F6-EB36-42B9-9ADE-FED433EC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9" y="545247"/>
            <a:ext cx="7797662" cy="1151965"/>
          </a:xfrm>
        </p:spPr>
        <p:txBody>
          <a:bodyPr/>
          <a:lstStyle/>
          <a:p>
            <a:r>
              <a:rPr lang="en-US" sz="2800" dirty="0">
                <a:latin typeface="Segoe Print" pitchFamily="2" charset="0"/>
              </a:rPr>
              <a:t>Financial Literacy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EAB0-81D5-4921-84E0-BF44424033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www.cashcourse.org</a:t>
            </a:r>
            <a:endParaRPr lang="en-US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www.mymoney.gov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</a:p>
          <a:p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www.NavigatingYourFinancialFuture.org</a:t>
            </a:r>
            <a:endParaRPr lang="en-US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5"/>
              </a:rPr>
              <a:t>www.Mint.com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8A90B-F68D-4925-9D69-2EB4E286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05001"/>
            <a:ext cx="8534400" cy="3886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Focus on doing well &amp; completing your program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This will help you keep your financial aid!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Borrow and use credit wisely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Only borrow what you need. Loans must be paid back!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Start budgeting &amp; managing your money early…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…before you even get your financial aid!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Educate yourself before making financial decisions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Map out your </a:t>
            </a:r>
            <a:r>
              <a:rPr lang="en-US" b="1" u="sng" dirty="0">
                <a:latin typeface="Segoe Print" panose="02000600000000000000" pitchFamily="2" charset="0"/>
              </a:rPr>
              <a:t>career goals </a:t>
            </a:r>
            <a:r>
              <a:rPr lang="en-US" b="1" dirty="0">
                <a:latin typeface="Segoe Print" panose="02000600000000000000" pitchFamily="2" charset="0"/>
              </a:rPr>
              <a:t>and make sure you’re on track!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Segoe Print" panose="02000600000000000000" pitchFamily="2" charset="0"/>
              </a:rPr>
              <a:t>If you need help with your budget, we have staff to assist you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3751"/>
            <a:ext cx="1905000" cy="15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59"/>
            <a:ext cx="3352800" cy="21508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852" y="381001"/>
            <a:ext cx="809394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Segoe Print" panose="02000600000000000000" pitchFamily="2" charset="0"/>
              </a:rPr>
              <a:t>We wish you the best!</a:t>
            </a:r>
            <a:br>
              <a:rPr lang="en-US" sz="3200" dirty="0">
                <a:latin typeface="Segoe Print" panose="02000600000000000000" pitchFamily="2" charset="0"/>
              </a:rPr>
            </a:br>
            <a:r>
              <a:rPr lang="en-US" sz="3200" dirty="0">
                <a:latin typeface="Segoe Print" panose="02000600000000000000" pitchFamily="2" charset="0"/>
              </a:rPr>
              <a:t>We hope you choose Santa Fe!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3948" y="1638073"/>
            <a:ext cx="7772400" cy="3467328"/>
          </a:xfrm>
        </p:spPr>
        <p:txBody>
          <a:bodyPr>
            <a:normAutofit fontScale="77500" lnSpcReduction="20000"/>
          </a:bodyPr>
          <a:lstStyle/>
          <a:p>
            <a:pPr lvl="4" algn="l"/>
            <a:r>
              <a:rPr lang="en-US" dirty="0">
                <a:latin typeface="Segoe Print" panose="02000600000000000000" pitchFamily="2" charset="0"/>
              </a:rPr>
              <a:t>You may contact us by:</a:t>
            </a:r>
          </a:p>
          <a:p>
            <a:pPr lvl="4" algn="l"/>
            <a:r>
              <a:rPr lang="en-US" dirty="0">
                <a:latin typeface="Segoe Print" panose="02000600000000000000" pitchFamily="2" charset="0"/>
              </a:rPr>
              <a:t>email at </a:t>
            </a:r>
            <a:r>
              <a:rPr lang="en-US" dirty="0">
                <a:latin typeface="Segoe Print" panose="02000600000000000000" pitchFamily="2" charset="0"/>
                <a:hlinkClick r:id="rId3"/>
              </a:rPr>
              <a:t>financial..aid@sfcollege.edu</a:t>
            </a:r>
            <a:endParaRPr lang="en-US" dirty="0">
              <a:latin typeface="Segoe Print" panose="02000600000000000000" pitchFamily="2" charset="0"/>
            </a:endParaRPr>
          </a:p>
          <a:p>
            <a:pPr lvl="4" algn="l"/>
            <a:r>
              <a:rPr lang="en-US" dirty="0">
                <a:latin typeface="Segoe Print" panose="02000600000000000000" pitchFamily="2" charset="0"/>
              </a:rPr>
              <a:t>Or phone (352) 395-5480</a:t>
            </a:r>
          </a:p>
          <a:p>
            <a:pPr lvl="4" algn="l"/>
            <a:r>
              <a:rPr lang="en-US" dirty="0">
                <a:latin typeface="Segoe Print" panose="02000600000000000000" pitchFamily="2" charset="0"/>
              </a:rPr>
              <a:t>Northwest Campus Building R Room 122</a:t>
            </a:r>
          </a:p>
          <a:p>
            <a:pPr lvl="4" algn="l"/>
            <a:r>
              <a:rPr lang="en-US" dirty="0">
                <a:latin typeface="Segoe Print" panose="02000600000000000000" pitchFamily="2" charset="0"/>
              </a:rPr>
              <a:t>8:00-4:30 Mon. –Fri.</a:t>
            </a:r>
          </a:p>
          <a:p>
            <a:pPr algn="l"/>
            <a:endParaRPr lang="en-US" sz="2200" dirty="0">
              <a:latin typeface="Segoe Print" panose="02000600000000000000" pitchFamily="2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Segoe Print" panose="02000600000000000000" pitchFamily="2" charset="0"/>
              </a:rPr>
              <a:t>We have a dedicated team that processes over $40 million in financial aid annually.</a:t>
            </a:r>
          </a:p>
          <a:p>
            <a:pPr algn="ctr"/>
            <a:r>
              <a:rPr lang="en-US" sz="3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We are here to help you!</a:t>
            </a:r>
          </a:p>
          <a:p>
            <a:r>
              <a:rPr lang="en-US" dirty="0">
                <a:latin typeface="Segoe Print" panose="02000600000000000000" pitchFamily="2" charset="0"/>
              </a:rPr>
              <a:t>.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2667000" cy="24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egoe Print" pitchFamily="2" charset="0"/>
              </a:rPr>
              <a:t>Apply through FAFSA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Segoe Print" pitchFamily="2" charset="0"/>
              </a:rPr>
              <a:t>www.fafsa.ed.gov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534400" cy="2286000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en-US" sz="9600" dirty="0">
                <a:latin typeface="Segoe Print" pitchFamily="2" charset="0"/>
              </a:rPr>
              <a:t>		</a:t>
            </a:r>
          </a:p>
          <a:p>
            <a:pPr marL="109728" indent="0" algn="ctr">
              <a:buNone/>
            </a:pPr>
            <a:r>
              <a:rPr lang="en-US" sz="7200" dirty="0">
                <a:latin typeface="Segoe Print" pitchFamily="2" charset="0"/>
              </a:rPr>
              <a:t>List your School Code</a:t>
            </a:r>
          </a:p>
          <a:p>
            <a:pPr marL="109728" indent="0" algn="ctr">
              <a:buNone/>
            </a:pPr>
            <a:endParaRPr lang="en-US" sz="7200" dirty="0">
              <a:latin typeface="Segoe Print" pitchFamily="2" charset="0"/>
            </a:endParaRPr>
          </a:p>
          <a:p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Santa Fe College			001519</a:t>
            </a:r>
          </a:p>
          <a:p>
            <a:endParaRPr lang="en-US" sz="7200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en-US" sz="7200" dirty="0">
                <a:latin typeface="Segoe Print" pitchFamily="2" charset="0"/>
              </a:rPr>
              <a:t>UF					001535</a:t>
            </a:r>
          </a:p>
          <a:p>
            <a:pPr marL="109728" indent="0">
              <a:buNone/>
            </a:pPr>
            <a:endParaRPr lang="en-US" sz="7200" dirty="0">
              <a:latin typeface="Segoe Print" pitchFamily="2" charset="0"/>
            </a:endParaRPr>
          </a:p>
          <a:p>
            <a:r>
              <a:rPr lang="en-US" sz="7200" dirty="0">
                <a:latin typeface="Segoe Print" pitchFamily="2" charset="0"/>
              </a:rPr>
              <a:t>UCF					003954</a:t>
            </a:r>
          </a:p>
          <a:p>
            <a:endParaRPr lang="en-US" sz="7200" dirty="0">
              <a:latin typeface="Segoe Print" pitchFamily="2" charset="0"/>
            </a:endParaRPr>
          </a:p>
          <a:p>
            <a:pPr marL="109728" indent="0">
              <a:buNone/>
            </a:pPr>
            <a:endParaRPr lang="en-US" sz="7200" dirty="0">
              <a:latin typeface="Segoe Print" pitchFamily="2" charset="0"/>
            </a:endParaRPr>
          </a:p>
          <a:p>
            <a:pPr marL="109728" indent="0" algn="ctr">
              <a:buNone/>
            </a:pPr>
            <a:r>
              <a:rPr lang="en-US" sz="7200" dirty="0">
                <a:latin typeface="Segoe Print" pitchFamily="2" charset="0"/>
              </a:rPr>
              <a:t>Schools listed will be sent your information</a:t>
            </a:r>
          </a:p>
        </p:txBody>
      </p:sp>
      <p:pic>
        <p:nvPicPr>
          <p:cNvPr id="5" name="Picture 5" descr="C:\Users\Deb's\AppData\Local\Microsoft\Windows\Temporary Internet Files\Content.IE5\F21TKZ4I\MC9004419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11" y="3733800"/>
            <a:ext cx="210568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Segoe Print" panose="02000600000000000000" pitchFamily="2" charset="0"/>
              </a:rPr>
              <a:t>Types of Financial Assistance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84182" y="1680883"/>
            <a:ext cx="6858000" cy="2743201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400" dirty="0">
              <a:latin typeface="Segoe Print" pitchFamily="2" charset="0"/>
            </a:endParaRPr>
          </a:p>
          <a:p>
            <a:pPr marL="109728" indent="0" algn="ctr">
              <a:buNone/>
            </a:pPr>
            <a:r>
              <a:rPr lang="en-US" sz="9600" dirty="0">
                <a:latin typeface="Segoe Print" pitchFamily="2" charset="0"/>
              </a:rPr>
              <a:t>Merit Based</a:t>
            </a:r>
          </a:p>
          <a:p>
            <a:pPr marL="109728" indent="0" algn="ctr">
              <a:buNone/>
            </a:pPr>
            <a:r>
              <a:rPr lang="en-US" sz="9600" dirty="0">
                <a:latin typeface="Segoe Print" pitchFamily="2" charset="0"/>
              </a:rPr>
              <a:t> (based on academic achievement)</a:t>
            </a:r>
          </a:p>
          <a:p>
            <a:pPr algn="ctr"/>
            <a:endParaRPr lang="en-US" sz="9600" dirty="0">
              <a:latin typeface="Segoe Print" pitchFamily="2" charset="0"/>
            </a:endParaRPr>
          </a:p>
          <a:p>
            <a:pPr marL="109728" indent="0" algn="ctr">
              <a:buNone/>
            </a:pPr>
            <a:r>
              <a:rPr lang="en-US" sz="9600" dirty="0">
                <a:latin typeface="Segoe Print" pitchFamily="2" charset="0"/>
              </a:rPr>
              <a:t>Need Based </a:t>
            </a:r>
          </a:p>
          <a:p>
            <a:pPr marL="109728" indent="0" algn="ctr">
              <a:buNone/>
            </a:pPr>
            <a:r>
              <a:rPr lang="en-US" sz="9600" dirty="0">
                <a:latin typeface="Segoe Print" pitchFamily="2" charset="0"/>
              </a:rPr>
              <a:t>(based on financial need)</a:t>
            </a:r>
          </a:p>
          <a:p>
            <a:pPr algn="ctr"/>
            <a:endParaRPr lang="en-US" sz="9600" dirty="0">
              <a:latin typeface="Segoe Print" pitchFamily="2" charset="0"/>
            </a:endParaRPr>
          </a:p>
        </p:txBody>
      </p:sp>
      <p:pic>
        <p:nvPicPr>
          <p:cNvPr id="1028" name="Picture 4" descr="C:\Users\Deb's\AppData\Local\Microsoft\Windows\Temporary Internet Files\Content.IE5\F21TKZ4I\MC9003825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42866"/>
            <a:ext cx="3733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007" y="1"/>
            <a:ext cx="7659006" cy="106679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Segoe Print" pitchFamily="2" charset="0"/>
              </a:rPr>
              <a:t>Types of Aid Available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399" y="838200"/>
            <a:ext cx="7778613" cy="4536385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en-US" sz="2400" dirty="0">
                <a:latin typeface="Segoe Print" pitchFamily="2" charset="0"/>
              </a:rPr>
              <a:t>You are applying for </a:t>
            </a:r>
          </a:p>
          <a:p>
            <a:pPr marL="109728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Segoe Print" pitchFamily="2" charset="0"/>
              </a:rPr>
              <a:t>all </a:t>
            </a:r>
            <a:r>
              <a:rPr lang="en-US" sz="2400" dirty="0">
                <a:latin typeface="Segoe Print" pitchFamily="2" charset="0"/>
              </a:rPr>
              <a:t>of these: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Federal Pell Grant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Florida Student Assistance Grant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Santa Fe Grant / Scholarship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Board of Trustees Scholarship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FGMG, SEOG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Federal Work Study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Segoe Print" pitchFamily="2" charset="0"/>
              </a:rPr>
              <a:t>Federal Direct Student Loans</a:t>
            </a:r>
          </a:p>
        </p:txBody>
      </p:sp>
      <p:pic>
        <p:nvPicPr>
          <p:cNvPr id="7" name="Picture 6" descr="Image result for pictures of money">
            <a:extLst>
              <a:ext uri="{FF2B5EF4-FFF2-40B4-BE49-F238E27FC236}">
                <a16:creationId xmlns:a16="http://schemas.microsoft.com/office/drawing/2014/main" id="{466677B3-E15C-4B6E-B5FF-0CDD81B3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7" y="5577443"/>
            <a:ext cx="1416344" cy="12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pictures of money">
            <a:extLst>
              <a:ext uri="{FF2B5EF4-FFF2-40B4-BE49-F238E27FC236}">
                <a16:creationId xmlns:a16="http://schemas.microsoft.com/office/drawing/2014/main" id="{46619418-38E9-4404-B425-D5845BD5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68" y="5577443"/>
            <a:ext cx="1415498" cy="12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46DC0AB7-EEB1-4210-83B5-E98CBC87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36" y="5374585"/>
            <a:ext cx="2550663" cy="15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lated image">
            <a:extLst>
              <a:ext uri="{FF2B5EF4-FFF2-40B4-BE49-F238E27FC236}">
                <a16:creationId xmlns:a16="http://schemas.microsoft.com/office/drawing/2014/main" id="{8DB75505-5067-4087-839C-CCFBA3E9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5420196"/>
            <a:ext cx="2421497" cy="14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7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86600" cy="808038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2D050"/>
                </a:solidFill>
                <a:latin typeface="Segoe Print" pitchFamily="2" charset="0"/>
              </a:rPr>
              <a:t>Apply Early 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437940"/>
            <a:ext cx="7848600" cy="426720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sz="4400" dirty="0">
                <a:solidFill>
                  <a:srgbClr val="FF0000"/>
                </a:solidFill>
                <a:hlinkClick r:id="rId3"/>
              </a:rPr>
              <a:t>www.fafsa.ed.gov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endParaRPr lang="en-US" sz="1800" dirty="0"/>
          </a:p>
          <a:p>
            <a:r>
              <a:rPr lang="en-US" dirty="0">
                <a:latin typeface="Segoe Print" pitchFamily="2" charset="0"/>
              </a:rPr>
              <a:t>Early applicants may get more money than late applicants!</a:t>
            </a:r>
          </a:p>
          <a:p>
            <a:r>
              <a:rPr lang="en-US" dirty="0">
                <a:highlight>
                  <a:srgbClr val="0000FF"/>
                </a:highlight>
                <a:latin typeface="Segoe Print" pitchFamily="2" charset="0"/>
              </a:rPr>
              <a:t>October 1 of each year is the earliest</a:t>
            </a:r>
            <a:r>
              <a:rPr lang="en-US" dirty="0">
                <a:highlight>
                  <a:srgbClr val="FFFF00"/>
                </a:highlight>
                <a:latin typeface="Segoe Print" pitchFamily="2" charset="0"/>
              </a:rPr>
              <a:t> </a:t>
            </a:r>
            <a:r>
              <a:rPr lang="en-US" dirty="0">
                <a:latin typeface="Segoe Print" pitchFamily="2" charset="0"/>
              </a:rPr>
              <a:t>you can apply for the following academic year which begins in August.</a:t>
            </a:r>
          </a:p>
          <a:p>
            <a:r>
              <a:rPr lang="en-US" sz="2100" dirty="0">
                <a:latin typeface="Segoe Print" pitchFamily="2" charset="0"/>
              </a:rPr>
              <a:t>Some funds run out of money!</a:t>
            </a:r>
            <a:br>
              <a:rPr lang="en-US" sz="2100" dirty="0">
                <a:latin typeface="Segoe Print" pitchFamily="2" charset="0"/>
              </a:rPr>
            </a:br>
            <a:r>
              <a:rPr lang="en-US" sz="1800" dirty="0">
                <a:solidFill>
                  <a:schemeClr val="accent2"/>
                </a:solidFill>
              </a:rPr>
              <a:t>Procrastination is your enemy!</a:t>
            </a:r>
          </a:p>
          <a:p>
            <a:r>
              <a:rPr lang="en-US" sz="2100" dirty="0">
                <a:latin typeface="Segoe Print" pitchFamily="2" charset="0"/>
              </a:rPr>
              <a:t>Continue to monitor your file status and submit any needed documents</a:t>
            </a:r>
          </a:p>
          <a:p>
            <a:endParaRPr lang="en-US" dirty="0">
              <a:latin typeface="Segoe Print" pitchFamily="2" charset="0"/>
            </a:endParaRPr>
          </a:p>
        </p:txBody>
      </p:sp>
      <p:pic>
        <p:nvPicPr>
          <p:cNvPr id="3074" name="Picture 2" descr="C:\Users\Deb's\AppData\Local\Microsoft\Windows\Temporary Internet Files\Content.IE5\NQXB1WT7\MC9000593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0" y="5208972"/>
            <a:ext cx="1524000" cy="9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B7C540-A724-4CD6-B448-1340E206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063396"/>
            <a:ext cx="6029325" cy="33524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0EC363-F269-44E7-B38F-12220521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1"/>
            <a:ext cx="7943849" cy="13775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CE94-1EF5-446A-B8EE-B388529565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7337" y="2063396"/>
            <a:ext cx="6029325" cy="33524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71798-09CA-4408-BAD9-B18F96DF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21"/>
            <a:ext cx="8915400" cy="6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69" y="480875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egoe Print" pitchFamily="2" charset="0"/>
              </a:rPr>
              <a:t>Financial Aid Eligibility Determination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9067800" cy="403859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Segoe Print" pitchFamily="2" charset="0"/>
              </a:rPr>
              <a:t>EFC</a:t>
            </a:r>
            <a:r>
              <a:rPr lang="en-US" sz="3200" dirty="0">
                <a:solidFill>
                  <a:srgbClr val="FF0000"/>
                </a:solidFill>
                <a:latin typeface="Segoe Print" pitchFamily="2" charset="0"/>
              </a:rPr>
              <a:t> (Expected Family Contribution)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Segoe Print" pitchFamily="2" charset="0"/>
              </a:rPr>
              <a:t>Is a measure of your family’s financial strength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en-US" dirty="0">
              <a:latin typeface="Segoe Print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Segoe Print" pitchFamily="2" charset="0"/>
              </a:rPr>
              <a:t>Calculated by the federal government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Segoe Print" pitchFamily="2" charset="0"/>
              </a:rPr>
              <a:t>According to a formula established by law based on household size, number in college and income.</a:t>
            </a:r>
          </a:p>
          <a:p>
            <a:pPr lvl="1">
              <a:spcAft>
                <a:spcPts val="600"/>
              </a:spcAft>
            </a:pPr>
            <a:endParaRPr lang="en-US" sz="1100" dirty="0">
              <a:latin typeface="Segoe Print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Segoe Print" pitchFamily="2" charset="0"/>
              </a:rPr>
              <a:t>Used by school to determine eligibility for need-based and non need-based aid.</a:t>
            </a:r>
          </a:p>
          <a:p>
            <a:pPr lvl="1">
              <a:spcAft>
                <a:spcPts val="600"/>
              </a:spcAft>
            </a:pPr>
            <a:endParaRPr lang="en-US" sz="800" dirty="0"/>
          </a:p>
          <a:p>
            <a:pPr lvl="1">
              <a:spcAft>
                <a:spcPts val="600"/>
              </a:spcAft>
            </a:pPr>
            <a:r>
              <a:rPr lang="en-US" dirty="0">
                <a:latin typeface="Segoe Print" pitchFamily="2" charset="0"/>
              </a:rPr>
              <a:t>Listed on your Student Aid Report and sent to the school</a:t>
            </a:r>
          </a:p>
          <a:p>
            <a:pPr marL="393192" lvl="1" indent="0">
              <a:buNone/>
            </a:pPr>
            <a:endParaRPr lang="en-US" dirty="0">
              <a:latin typeface="Segoe Print" pitchFamily="2" charset="0"/>
            </a:endParaRPr>
          </a:p>
          <a:p>
            <a:pPr marL="393192" lvl="1" indent="0">
              <a:buNone/>
            </a:pPr>
            <a:r>
              <a:rPr lang="en-US" dirty="0">
                <a:latin typeface="Segoe Print" pitchFamily="2" charset="0"/>
              </a:rPr>
              <a:t>Awards are based on </a:t>
            </a:r>
            <a:r>
              <a:rPr lang="en-US" dirty="0">
                <a:solidFill>
                  <a:srgbClr val="FF0000"/>
                </a:solidFill>
                <a:latin typeface="Segoe Print" pitchFamily="2" charset="0"/>
              </a:rPr>
              <a:t>expected family contribution </a:t>
            </a:r>
          </a:p>
          <a:p>
            <a:pPr marL="393192" lvl="1" indent="0">
              <a:buNone/>
            </a:pPr>
            <a:endParaRPr lang="en-US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6147" name="Picture 3" descr="C:\Users\Deb's\AppData\Local\Microsoft\Windows\Temporary Internet Files\Content.IE5\NQXB1WT7\MC9003343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48129"/>
            <a:ext cx="1377820" cy="11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b's\AppData\Local\Microsoft\Windows\Temporary Internet Files\Content.IE5\NQXB1WT7\MC900334386[1].wmf">
            <a:extLst>
              <a:ext uri="{FF2B5EF4-FFF2-40B4-BE49-F238E27FC236}">
                <a16:creationId xmlns:a16="http://schemas.microsoft.com/office/drawing/2014/main" id="{3C3DB68B-0479-4B99-B484-3E663F3A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82871"/>
            <a:ext cx="1377820" cy="11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b's\AppData\Local\Microsoft\Windows\Temporary Internet Files\Content.IE5\NQXB1WT7\MC900334386[1].wmf">
            <a:extLst>
              <a:ext uri="{FF2B5EF4-FFF2-40B4-BE49-F238E27FC236}">
                <a16:creationId xmlns:a16="http://schemas.microsoft.com/office/drawing/2014/main" id="{86C926ED-0012-4845-913E-6DC43BF6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82870"/>
            <a:ext cx="1377820" cy="11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16A0-EE7E-4A3C-94E3-30651F92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egoe Print" pitchFamily="2" charset="0"/>
              </a:rPr>
              <a:t>For your </a:t>
            </a:r>
            <a:br>
              <a:rPr lang="en-US" sz="2400" dirty="0">
                <a:latin typeface="Segoe Print" pitchFamily="2" charset="0"/>
              </a:rPr>
            </a:br>
            <a:r>
              <a:rPr lang="en-US" sz="2400" dirty="0">
                <a:latin typeface="Segoe Print" pitchFamily="2" charset="0"/>
              </a:rPr>
              <a:t>personal Financial Aid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78F8-111C-4E77-B53F-D89B1F5016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/>
              <a:t>Check “my fa status” on </a:t>
            </a:r>
            <a:r>
              <a:rPr lang="en-US" cap="none" dirty="0" err="1"/>
              <a:t>eSantafe</a:t>
            </a:r>
            <a:endParaRPr lang="en-US" cap="none" dirty="0"/>
          </a:p>
          <a:p>
            <a:r>
              <a:rPr lang="en-US" cap="none" dirty="0"/>
              <a:t>Read all notifications</a:t>
            </a:r>
          </a:p>
          <a:p>
            <a:r>
              <a:rPr lang="en-US" cap="none" dirty="0"/>
              <a:t>Use the website </a:t>
            </a:r>
            <a:r>
              <a:rPr lang="en-US" cap="none" dirty="0">
                <a:hlinkClick r:id="rId2"/>
              </a:rPr>
              <a:t>www.sfcollege.edu</a:t>
            </a:r>
            <a:r>
              <a:rPr lang="en-US" cap="none" dirty="0">
                <a:solidFill>
                  <a:srgbClr val="FF0000"/>
                </a:solidFill>
              </a:rPr>
              <a:t>/fa/index</a:t>
            </a:r>
          </a:p>
          <a:p>
            <a:r>
              <a:rPr lang="en-US" cap="none" dirty="0" err="1"/>
              <a:t>Chatbox</a:t>
            </a:r>
            <a:r>
              <a:rPr lang="en-US" cap="none" dirty="0"/>
              <a:t> </a:t>
            </a:r>
          </a:p>
          <a:p>
            <a:r>
              <a:rPr lang="en-US" cap="none" dirty="0"/>
              <a:t>Email </a:t>
            </a:r>
            <a:r>
              <a:rPr lang="en-US" cap="none" dirty="0">
                <a:hlinkClick r:id="rId3"/>
              </a:rPr>
              <a:t>financial.aid@sfcollege.edu</a:t>
            </a:r>
            <a:endParaRPr lang="en-US" cap="none" dirty="0"/>
          </a:p>
          <a:p>
            <a:r>
              <a:rPr lang="en-US" cap="none" dirty="0"/>
              <a:t>Call 352-395-5480</a:t>
            </a:r>
          </a:p>
          <a:p>
            <a:r>
              <a:rPr lang="en-US" cap="none" dirty="0"/>
              <a:t>Come in the office R building room 122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69AB8-669A-4442-A217-3D299030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7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1238</TotalTime>
  <Words>1008</Words>
  <Application>Microsoft Office PowerPoint</Application>
  <PresentationFormat>On-screen Show (4:3)</PresentationFormat>
  <Paragraphs>191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Rockwell</vt:lpstr>
      <vt:lpstr>Segoe Print</vt:lpstr>
      <vt:lpstr>Segoe UI</vt:lpstr>
      <vt:lpstr>Wingdings</vt:lpstr>
      <vt:lpstr>Damask</vt:lpstr>
      <vt:lpstr>Financial Aid Basics </vt:lpstr>
      <vt:lpstr>  www.fafsa.ed.gov </vt:lpstr>
      <vt:lpstr>Apply through FAFSA www.fafsa.ed.gov</vt:lpstr>
      <vt:lpstr>Types of Financial Assistance</vt:lpstr>
      <vt:lpstr>Types of Aid Available</vt:lpstr>
      <vt:lpstr>Apply Early !</vt:lpstr>
      <vt:lpstr>PowerPoint Presentation</vt:lpstr>
      <vt:lpstr>Financial Aid Eligibility Determination</vt:lpstr>
      <vt:lpstr>For your  personal Financial Aid Information</vt:lpstr>
      <vt:lpstr>Official  College Dates are Important!</vt:lpstr>
      <vt:lpstr>Satisfactory Academic Progress For renewal You must meet SAP </vt:lpstr>
      <vt:lpstr>Part Two – </vt:lpstr>
      <vt:lpstr>Where did All MY money GO?</vt:lpstr>
      <vt:lpstr> Goal Setting What is important to you? Do you want to look rich or be rich?  </vt:lpstr>
      <vt:lpstr>Budgeting   or Spending Plan</vt:lpstr>
      <vt:lpstr>Save! </vt:lpstr>
      <vt:lpstr>PowerPoint Presentation</vt:lpstr>
      <vt:lpstr>Student Loans </vt:lpstr>
      <vt:lpstr>Credit Cards   </vt:lpstr>
      <vt:lpstr>Identity Theft  Be careful with your personal information!  </vt:lpstr>
      <vt:lpstr>Financial Literacy Tools</vt:lpstr>
      <vt:lpstr>PowerPoint Presentation</vt:lpstr>
      <vt:lpstr>We wish you the best! We hope you choose Santa Fe!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crumpton</dc:creator>
  <cp:lastModifiedBy>Anntwanique DeVonne Edwards</cp:lastModifiedBy>
  <cp:revision>210</cp:revision>
  <dcterms:created xsi:type="dcterms:W3CDTF">2010-11-23T23:07:13Z</dcterms:created>
  <dcterms:modified xsi:type="dcterms:W3CDTF">2019-08-28T20:32:18Z</dcterms:modified>
</cp:coreProperties>
</file>