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7010400" cy="92964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Comic Sans MS" panose="030F0702030302020204" pitchFamily="66" charset="0"/>
      <p:regular r:id="rId30"/>
      <p:bold r:id="rId31"/>
      <p:italic r:id="rId32"/>
      <p:boldItalic r:id="rId33"/>
    </p:embeddedFont>
    <p:embeddedFont>
      <p:font typeface="Janda Closer To Free" panose="02000503000000020003" pitchFamily="2" charset="0"/>
      <p:regular r:id="rId34"/>
    </p:embeddedFont>
    <p:embeddedFont>
      <p:font typeface="Trebuchet MS" panose="020B0603020202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I3+NOHqWuuAc3zE9iGjcBWqOb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customschemas.google.com/relationships/presentationmetadata" Target="meta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8649" cy="465138"/>
          </a:xfrm>
          <a:prstGeom prst="rect">
            <a:avLst/>
          </a:prstGeom>
          <a:noFill/>
          <a:ln>
            <a:noFill/>
          </a:ln>
        </p:spPr>
        <p:txBody>
          <a:bodyPr spcFirstLastPara="1" wrap="square" lIns="93109" tIns="46542" rIns="93109" bIns="46542" anchor="t"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134" y="0"/>
            <a:ext cx="3038648" cy="465138"/>
          </a:xfrm>
          <a:prstGeom prst="rect">
            <a:avLst/>
          </a:prstGeom>
          <a:noFill/>
          <a:ln>
            <a:noFill/>
          </a:ln>
        </p:spPr>
        <p:txBody>
          <a:bodyPr spcFirstLastPara="1" wrap="square" lIns="93109" tIns="46542" rIns="93109" bIns="46542" anchor="t" anchorCtr="0">
            <a:noAutofit/>
          </a:bodyPr>
          <a:lstStyle>
            <a:lvl1pPr marR="0" lvl="0" algn="r"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675"/>
            <a:ext cx="3038649" cy="465138"/>
          </a:xfrm>
          <a:prstGeom prst="rect">
            <a:avLst/>
          </a:prstGeom>
          <a:noFill/>
          <a:ln>
            <a:noFill/>
          </a:ln>
        </p:spPr>
        <p:txBody>
          <a:bodyPr spcFirstLastPara="1" wrap="square" lIns="93109" tIns="46542" rIns="93109" bIns="46542" anchor="b"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200"/>
            </a:pPr>
            <a:fld id="{00000000-1234-1234-1234-123412341234}" type="slidenum">
              <a:rPr lang="en-US" sz="1200" smtClean="0">
                <a:solidFill>
                  <a:schemeClr val="dk1"/>
                </a:solidFill>
              </a:rPr>
              <a:pPr algn="r">
                <a:buClr>
                  <a:schemeClr val="dk1"/>
                </a:buClr>
                <a:buSzPts val="1200"/>
              </a:pPr>
              <a:t>‹#›</a:t>
            </a:fld>
            <a:endParaRPr lang="en-US" sz="12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9" name="Google Shape;149;p1: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buClr>
                <a:schemeClr val="dk1"/>
              </a:buClr>
              <a:buSzPts val="1200"/>
            </a:pPr>
            <a:r>
              <a:rPr lang="en-US">
                <a:latin typeface="Arial"/>
                <a:ea typeface="Arial"/>
                <a:cs typeface="Arial"/>
                <a:sym typeface="Arial"/>
              </a:rPr>
              <a:t>Please remember to fill in the red text areas with your school’s information.</a:t>
            </a:r>
            <a:endParaRPr/>
          </a:p>
          <a:p>
            <a:pPr marL="0" indent="0">
              <a:spcBef>
                <a:spcPts val="0"/>
              </a:spcBef>
              <a:buClr>
                <a:schemeClr val="dk1"/>
              </a:buClr>
              <a:buSzPts val="1200"/>
            </a:pPr>
            <a:endParaRPr>
              <a:latin typeface="Arial"/>
              <a:ea typeface="Arial"/>
              <a:cs typeface="Arial"/>
              <a:sym typeface="Arial"/>
            </a:endParaRPr>
          </a:p>
          <a:p>
            <a:pPr marL="0" indent="0">
              <a:spcBef>
                <a:spcPts val="0"/>
              </a:spcBef>
              <a:buClr>
                <a:schemeClr val="dk1"/>
              </a:buClr>
              <a:buSzPts val="1200"/>
            </a:pPr>
            <a:endParaRPr>
              <a:latin typeface="Arial"/>
              <a:ea typeface="Arial"/>
              <a:cs typeface="Arial"/>
              <a:sym typeface="Arial"/>
            </a:endParaRPr>
          </a:p>
          <a:p>
            <a:pPr marL="0" indent="0">
              <a:spcBef>
                <a:spcPts val="0"/>
              </a:spcBef>
              <a:buClr>
                <a:schemeClr val="dk1"/>
              </a:buClr>
              <a:buSzPts val="1200"/>
            </a:pPr>
            <a:endParaRPr>
              <a:latin typeface="Arial"/>
              <a:ea typeface="Arial"/>
              <a:cs typeface="Arial"/>
              <a:sym typeface="Arial"/>
            </a:endParaRPr>
          </a:p>
          <a:p>
            <a:pPr marL="0" indent="0">
              <a:spcBef>
                <a:spcPts val="0"/>
              </a:spcBef>
              <a:buClr>
                <a:schemeClr val="dk1"/>
              </a:buClr>
              <a:buSzPts val="1200"/>
            </a:pPr>
            <a:r>
              <a:rPr lang="en-US" i="1">
                <a:latin typeface="Arial"/>
                <a:ea typeface="Arial"/>
                <a:cs typeface="Arial"/>
                <a:sym typeface="Arial"/>
              </a:rPr>
              <a:t>(Assurance 11c)</a:t>
            </a:r>
            <a:endParaRPr i="1"/>
          </a:p>
          <a:p>
            <a:pPr marL="0" indent="0">
              <a:spcBef>
                <a:spcPts val="363"/>
              </a:spcBef>
            </a:pPr>
            <a:endParaRPr/>
          </a:p>
        </p:txBody>
      </p:sp>
      <p:sp>
        <p:nvSpPr>
          <p:cNvPr id="150" name="Google Shape;150;p1: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1" name="Google Shape;211;p10: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buClr>
                <a:schemeClr val="dk1"/>
              </a:buClr>
              <a:buSzPts val="1200"/>
            </a:pPr>
            <a:r>
              <a:rPr lang="en-US">
                <a:latin typeface="Arial"/>
                <a:ea typeface="Arial"/>
                <a:cs typeface="Arial"/>
                <a:sym typeface="Arial"/>
              </a:rPr>
              <a:t>Assessments—Add specific information on the assessments administered at the school</a:t>
            </a:r>
            <a:endParaRPr/>
          </a:p>
          <a:p>
            <a:pPr marL="0" indent="0">
              <a:spcBef>
                <a:spcPts val="363"/>
              </a:spcBef>
            </a:pPr>
            <a:endParaRPr/>
          </a:p>
          <a:p>
            <a:pPr marL="0" indent="0">
              <a:spcBef>
                <a:spcPts val="363"/>
              </a:spcBef>
            </a:pPr>
            <a:r>
              <a:rPr lang="en-US"/>
              <a:t>Below is an outline the Alachua County Progress Monitoring cycle for 2021-2022.</a:t>
            </a:r>
            <a:endParaRPr/>
          </a:p>
          <a:p>
            <a:pPr marL="0" indent="0">
              <a:spcBef>
                <a:spcPts val="363"/>
              </a:spcBef>
            </a:pPr>
            <a:endParaRPr/>
          </a:p>
          <a:p>
            <a:pPr marL="0" indent="0">
              <a:spcBef>
                <a:spcPts val="363"/>
              </a:spcBef>
            </a:pPr>
            <a:endParaRPr/>
          </a:p>
          <a:p>
            <a:pPr marL="0" indent="0">
              <a:spcBef>
                <a:spcPts val="363"/>
              </a:spcBef>
            </a:pPr>
            <a:r>
              <a:rPr lang="en-US" i="1"/>
              <a:t>(Assurance 11c &amp; d)</a:t>
            </a:r>
            <a:endParaRPr/>
          </a:p>
          <a:p>
            <a:pPr marL="0" indent="0">
              <a:spcBef>
                <a:spcPts val="363"/>
              </a:spcBef>
            </a:pPr>
            <a:endParaRPr i="1"/>
          </a:p>
          <a:p>
            <a:pPr marL="460583" indent="-230292">
              <a:spcBef>
                <a:spcPts val="363"/>
              </a:spcBef>
            </a:pPr>
            <a:r>
              <a:rPr lang="en-US" b="1"/>
              <a:t>K-5 ELA Tools:</a:t>
            </a:r>
            <a:endParaRPr/>
          </a:p>
          <a:p>
            <a:pPr marL="460583" indent="-230292">
              <a:spcBef>
                <a:spcPts val="363"/>
              </a:spcBef>
            </a:pPr>
            <a:r>
              <a:rPr lang="en-US" b="1"/>
              <a:t>FLKRS </a:t>
            </a:r>
            <a:r>
              <a:rPr lang="en-US"/>
              <a:t>(K only - statutorily required during the first 30 days of school)</a:t>
            </a:r>
            <a:endParaRPr/>
          </a:p>
          <a:p>
            <a:pPr marL="460583" indent="-230292">
              <a:spcBef>
                <a:spcPts val="363"/>
              </a:spcBef>
            </a:pPr>
            <a:r>
              <a:rPr lang="en-US" b="1"/>
              <a:t>DIBELS</a:t>
            </a:r>
            <a:r>
              <a:rPr lang="en-US"/>
              <a:t> (ALL students in grades K-5, three times per year--beginning, middle, end)</a:t>
            </a:r>
            <a:endParaRPr/>
          </a:p>
          <a:p>
            <a:pPr marL="921167" lvl="1" indent="-230292">
              <a:spcBef>
                <a:spcPts val="363"/>
              </a:spcBef>
            </a:pPr>
            <a:r>
              <a:rPr lang="en-US"/>
              <a:t>Students who are working below expectation should have more frequent fluency measures--more to come</a:t>
            </a:r>
            <a:endParaRPr/>
          </a:p>
          <a:p>
            <a:pPr marL="460583" indent="-230292">
              <a:spcBef>
                <a:spcPts val="363"/>
              </a:spcBef>
            </a:pPr>
            <a:r>
              <a:rPr lang="en-US" b="1"/>
              <a:t>AIMS</a:t>
            </a:r>
            <a:r>
              <a:rPr lang="en-US"/>
              <a:t> (Grades 2-5, three times per year--Q1, Q2, Q3)</a:t>
            </a:r>
            <a:endParaRPr/>
          </a:p>
          <a:p>
            <a:pPr marL="460583" indent="-230292">
              <a:spcBef>
                <a:spcPts val="363"/>
              </a:spcBef>
            </a:pPr>
            <a:r>
              <a:rPr lang="en-US" b="1"/>
              <a:t>ISIP </a:t>
            </a:r>
            <a:r>
              <a:rPr lang="en-US"/>
              <a:t>(K-5, can be bimonthly or monthly, up to school, info on how to manage ISIP will be released soon</a:t>
            </a:r>
            <a:endParaRPr/>
          </a:p>
          <a:p>
            <a:pPr marL="460583" indent="-230292">
              <a:spcBef>
                <a:spcPts val="363"/>
              </a:spcBef>
            </a:pPr>
            <a:r>
              <a:rPr lang="en-US" b="1"/>
              <a:t>Formative Assessment Options:  </a:t>
            </a:r>
            <a:r>
              <a:rPr lang="en-US"/>
              <a:t>The expectation is for schools to use the Benchmark Advance Assessments--the frequency and how they are implemented are up to the school</a:t>
            </a:r>
            <a:endParaRPr/>
          </a:p>
          <a:p>
            <a:pPr marL="460583" indent="-230292">
              <a:spcBef>
                <a:spcPts val="363"/>
              </a:spcBef>
            </a:pPr>
            <a:r>
              <a:rPr lang="en-US" b="1"/>
              <a:t>K-5 Math Tools:</a:t>
            </a:r>
            <a:endParaRPr/>
          </a:p>
          <a:p>
            <a:pPr marL="460583" indent="-230292">
              <a:spcBef>
                <a:spcPts val="363"/>
              </a:spcBef>
            </a:pPr>
            <a:r>
              <a:rPr lang="en-US" b="1"/>
              <a:t>AIMS</a:t>
            </a:r>
            <a:r>
              <a:rPr lang="en-US"/>
              <a:t> (Grades K-5, three times per year--Q1, Q2, Q3)</a:t>
            </a:r>
            <a:endParaRPr/>
          </a:p>
          <a:p>
            <a:pPr marL="460583" indent="-230292">
              <a:spcBef>
                <a:spcPts val="363"/>
              </a:spcBef>
            </a:pPr>
            <a:r>
              <a:rPr lang="en-US" b="1"/>
              <a:t>ISIP </a:t>
            </a:r>
            <a:r>
              <a:rPr lang="en-US"/>
              <a:t>(K-5, can be bimonthly or monthly (up to school) info on how to manage ISIP will be released soon</a:t>
            </a:r>
            <a:endParaRPr/>
          </a:p>
          <a:p>
            <a:pPr marL="460583" indent="-230292">
              <a:spcBef>
                <a:spcPts val="363"/>
              </a:spcBef>
            </a:pPr>
            <a:r>
              <a:rPr lang="en-US" b="1"/>
              <a:t>Formative Assessment Options:  </a:t>
            </a:r>
            <a:r>
              <a:rPr lang="en-US"/>
              <a:t>The expectation is for schools to use the Big Ideas Assessments--the frequency and how they are implemented are up to the school</a:t>
            </a:r>
            <a:endParaRPr/>
          </a:p>
          <a:p>
            <a:pPr marL="460583" indent="-230292">
              <a:spcBef>
                <a:spcPts val="363"/>
              </a:spcBef>
            </a:pPr>
            <a:r>
              <a:rPr lang="en-US" b="1"/>
              <a:t>3-5 Science Tool:</a:t>
            </a:r>
            <a:br>
              <a:rPr lang="en-US"/>
            </a:br>
            <a:endParaRPr/>
          </a:p>
          <a:p>
            <a:pPr marL="460583" indent="-230292">
              <a:spcBef>
                <a:spcPts val="363"/>
              </a:spcBef>
            </a:pPr>
            <a:r>
              <a:rPr lang="en-US" b="1"/>
              <a:t>AIMS</a:t>
            </a:r>
            <a:r>
              <a:rPr lang="en-US"/>
              <a:t> (Grades 3-5, three times per year--Q1, Q2, Q3)</a:t>
            </a:r>
            <a:endParaRPr/>
          </a:p>
          <a:p>
            <a:pPr marL="460583" indent="-230292">
              <a:spcBef>
                <a:spcPts val="363"/>
              </a:spcBef>
            </a:pPr>
            <a:r>
              <a:rPr lang="en-US" b="1"/>
              <a:t>Formative Assessment Options:  </a:t>
            </a:r>
            <a:r>
              <a:rPr lang="en-US"/>
              <a:t>The expectation is for schools to use the HMH Science Assessments--the frequency and how they are implemented are up to the school</a:t>
            </a:r>
            <a:endParaRPr/>
          </a:p>
          <a:p>
            <a:pPr marL="0" indent="0">
              <a:spcBef>
                <a:spcPts val="363"/>
              </a:spcBef>
            </a:pPr>
            <a:endParaRPr i="1"/>
          </a:p>
        </p:txBody>
      </p:sp>
      <p:sp>
        <p:nvSpPr>
          <p:cNvPr id="212" name="Google Shape;212;p10: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r>
              <a:rPr lang="en-US" i="1"/>
              <a:t>(Assurance 11c)</a:t>
            </a:r>
            <a:endParaRPr i="1"/>
          </a:p>
        </p:txBody>
      </p:sp>
      <p:sp>
        <p:nvSpPr>
          <p:cNvPr id="219" name="Google Shape;219;p1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5" name="Google Shape;225;p12: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ESSA requires meaningful involvement of parents in the decisions made at the school. Specifically, parents are required to be involved in the development, implementation, review and revisions of the Parent Involvement Policy, School-wide Plan (School Improvement Plan) and the Parent-School Compact. Parents are also required to be involved in the development of district wide policies. </a:t>
            </a:r>
            <a:endParaRPr/>
          </a:p>
          <a:p>
            <a:pPr marL="0" indent="0">
              <a:spcBef>
                <a:spcPts val="363"/>
              </a:spcBef>
            </a:pPr>
            <a:endParaRPr>
              <a:latin typeface="Arial"/>
              <a:ea typeface="Arial"/>
              <a:cs typeface="Arial"/>
              <a:sym typeface="Arial"/>
            </a:endParaRPr>
          </a:p>
          <a:p>
            <a:pPr marL="0" indent="0">
              <a:spcBef>
                <a:spcPts val="363"/>
              </a:spcBef>
            </a:pPr>
            <a:r>
              <a:rPr lang="en-US" b="1" u="sng">
                <a:latin typeface="Arial"/>
                <a:ea typeface="Arial"/>
                <a:cs typeface="Arial"/>
                <a:sym typeface="Arial"/>
              </a:rPr>
              <a:t>Title I District Parent &amp; Family Engagement Plan</a:t>
            </a:r>
            <a:r>
              <a:rPr lang="en-US">
                <a:latin typeface="Arial"/>
                <a:ea typeface="Arial"/>
                <a:cs typeface="Arial"/>
                <a:sym typeface="Arial"/>
              </a:rPr>
              <a:t>– how the district involves parents and build schools’ and parents’ capacity for strong parent involvement and to help their children succeed.   Must be reviewed and revised annually with parents.</a:t>
            </a:r>
            <a:endParaRPr/>
          </a:p>
          <a:p>
            <a:pPr marL="742909" lvl="1" indent="-285733">
              <a:spcBef>
                <a:spcPts val="363"/>
              </a:spcBef>
            </a:pPr>
            <a:r>
              <a:rPr lang="en-US">
                <a:latin typeface="Arial"/>
                <a:ea typeface="Arial"/>
                <a:cs typeface="Arial"/>
                <a:sym typeface="Arial"/>
              </a:rPr>
              <a:t>Distribute a copy of the District Parent Involvement Policy and review.</a:t>
            </a:r>
            <a:endParaRPr/>
          </a:p>
          <a:p>
            <a:pPr marL="742909" lvl="1" indent="-285733">
              <a:spcBef>
                <a:spcPts val="363"/>
              </a:spcBef>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42909" lvl="1" indent="-285733">
              <a:spcBef>
                <a:spcPts val="363"/>
              </a:spcBef>
            </a:pPr>
            <a:r>
              <a:rPr lang="en-US" i="1">
                <a:latin typeface="Arial"/>
                <a:ea typeface="Arial"/>
                <a:cs typeface="Arial"/>
                <a:sym typeface="Arial"/>
              </a:rPr>
              <a:t>(Assurance 11a)</a:t>
            </a:r>
            <a:endParaRPr i="1"/>
          </a:p>
          <a:p>
            <a:pPr marL="742909" lvl="1" indent="-285733">
              <a:spcBef>
                <a:spcPts val="363"/>
              </a:spcBef>
            </a:pPr>
            <a:endParaRPr>
              <a:latin typeface="Arial"/>
              <a:ea typeface="Arial"/>
              <a:cs typeface="Arial"/>
              <a:sym typeface="Arial"/>
            </a:endParaRPr>
          </a:p>
          <a:p>
            <a:pPr marL="0" indent="0">
              <a:spcBef>
                <a:spcPts val="363"/>
              </a:spcBef>
            </a:pPr>
            <a:r>
              <a:rPr lang="en-US" b="1" u="sng">
                <a:latin typeface="Arial"/>
                <a:ea typeface="Arial"/>
                <a:cs typeface="Arial"/>
                <a:sym typeface="Arial"/>
              </a:rPr>
              <a:t>Title I School Parent &amp; Family Engagement Plan</a:t>
            </a:r>
            <a:r>
              <a:rPr lang="en-US">
                <a:latin typeface="Arial"/>
                <a:ea typeface="Arial"/>
                <a:cs typeface="Arial"/>
                <a:sym typeface="Arial"/>
              </a:rPr>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marL="742909" lvl="1" indent="-285733">
              <a:spcBef>
                <a:spcPts val="363"/>
              </a:spcBef>
            </a:pPr>
            <a:r>
              <a:rPr lang="en-US">
                <a:latin typeface="Arial"/>
                <a:ea typeface="Arial"/>
                <a:cs typeface="Arial"/>
                <a:sym typeface="Arial"/>
              </a:rPr>
              <a:t>Distribute a copy of the School Parent Involvement Policy and review.</a:t>
            </a:r>
            <a:endParaRPr/>
          </a:p>
          <a:p>
            <a:pPr marL="742909" lvl="1" indent="-285733">
              <a:spcBef>
                <a:spcPts val="363"/>
              </a:spcBef>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42909" lvl="1" indent="-285733">
              <a:spcBef>
                <a:spcPts val="363"/>
              </a:spcBef>
            </a:pPr>
            <a:r>
              <a:rPr lang="en-US" i="1">
                <a:latin typeface="Arial"/>
                <a:ea typeface="Arial"/>
                <a:cs typeface="Arial"/>
                <a:sym typeface="Arial"/>
              </a:rPr>
              <a:t>(Assurance 11b)</a:t>
            </a:r>
            <a:endParaRPr i="1"/>
          </a:p>
          <a:p>
            <a:pPr marL="0" indent="0">
              <a:spcBef>
                <a:spcPts val="363"/>
              </a:spcBef>
            </a:pPr>
            <a:endParaRPr b="1" u="sng">
              <a:latin typeface="Arial"/>
              <a:ea typeface="Arial"/>
              <a:cs typeface="Arial"/>
              <a:sym typeface="Arial"/>
            </a:endParaRPr>
          </a:p>
          <a:p>
            <a:pPr marL="0" indent="0">
              <a:spcBef>
                <a:spcPts val="363"/>
              </a:spcBef>
            </a:pPr>
            <a:r>
              <a:rPr lang="en-US" b="1" u="sng">
                <a:latin typeface="Arial"/>
                <a:ea typeface="Arial"/>
                <a:cs typeface="Arial"/>
                <a:sym typeface="Arial"/>
              </a:rPr>
              <a:t>Title I Home-School Compact</a:t>
            </a:r>
            <a:r>
              <a:rPr lang="en-US">
                <a:latin typeface="Arial"/>
                <a:ea typeface="Arial"/>
                <a:cs typeface="Arial"/>
                <a:sym typeface="Arial"/>
              </a:rPr>
              <a:t> – outlines how parents, the entire school staff, and students will share the responsibility for improved student academic achievement. Must be reviewed and revised annually with parents. </a:t>
            </a:r>
            <a:endParaRPr/>
          </a:p>
          <a:p>
            <a:pPr marL="742909" lvl="1" indent="-285733">
              <a:spcBef>
                <a:spcPts val="363"/>
              </a:spcBef>
            </a:pPr>
            <a:r>
              <a:rPr lang="en-US">
                <a:latin typeface="Arial"/>
                <a:ea typeface="Arial"/>
                <a:cs typeface="Arial"/>
                <a:sym typeface="Arial"/>
              </a:rPr>
              <a:t>Distribute a copy of the School Parent Compact to review and discuss</a:t>
            </a:r>
            <a:endParaRPr/>
          </a:p>
          <a:p>
            <a:pPr marL="460583" lvl="1" indent="0">
              <a:spcBef>
                <a:spcPts val="363"/>
              </a:spcBef>
            </a:pPr>
            <a:r>
              <a:rPr lang="en-US">
                <a:latin typeface="Arial"/>
                <a:ea typeface="Arial"/>
                <a:cs typeface="Arial"/>
                <a:sym typeface="Arial"/>
              </a:rPr>
              <a:t>Explain that Title I parents can be involved in reviewing and updating the Home-School Compact each year during the Spring (provide the dates/times for the meeting if available)</a:t>
            </a:r>
            <a:endParaRPr/>
          </a:p>
          <a:p>
            <a:pPr marL="460583" lvl="1" indent="0">
              <a:spcBef>
                <a:spcPts val="363"/>
              </a:spcBef>
            </a:pPr>
            <a:r>
              <a:rPr lang="en-US" i="1">
                <a:latin typeface="Arial"/>
                <a:ea typeface="Arial"/>
                <a:cs typeface="Arial"/>
                <a:sym typeface="Arial"/>
              </a:rPr>
              <a:t>(Assurance 11c)</a:t>
            </a:r>
            <a:endParaRPr i="1"/>
          </a:p>
          <a:p>
            <a:pPr marL="0" indent="0">
              <a:spcBef>
                <a:spcPts val="363"/>
              </a:spcBef>
            </a:pPr>
            <a:endParaRPr/>
          </a:p>
        </p:txBody>
      </p:sp>
      <p:sp>
        <p:nvSpPr>
          <p:cNvPr id="226" name="Google Shape;226;p12: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r>
              <a:rPr lang="en-US" i="1"/>
              <a:t>(Assurance 9)</a:t>
            </a:r>
            <a:endParaRPr i="1"/>
          </a:p>
        </p:txBody>
      </p:sp>
      <p:sp>
        <p:nvSpPr>
          <p:cNvPr id="232" name="Google Shape;232;p1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8" name="Google Shape;238;p14: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buClr>
                <a:schemeClr val="dk1"/>
              </a:buClr>
              <a:buSzPts val="1200"/>
            </a:pPr>
            <a:r>
              <a:rPr lang="en-US">
                <a:latin typeface="Arial"/>
                <a:ea typeface="Arial"/>
                <a:cs typeface="Arial"/>
                <a:sym typeface="Arial"/>
              </a:rPr>
              <a:t>Provide information on the specific committees that parents can be involved. Include the purpose, date and time of meetings. </a:t>
            </a:r>
            <a:endParaRPr/>
          </a:p>
          <a:p>
            <a:pPr marL="0" indent="0">
              <a:spcBef>
                <a:spcPts val="363"/>
              </a:spcBef>
            </a:pPr>
            <a:endParaRPr/>
          </a:p>
          <a:p>
            <a:pPr marL="0" indent="0">
              <a:spcBef>
                <a:spcPts val="363"/>
              </a:spcBef>
            </a:pPr>
            <a:r>
              <a:rPr lang="en-US"/>
              <a:t>Please inform families that a hard copy of the Title I Complaint Procedure is available in the PFRA notebook as well as on the Title I District Webpage.</a:t>
            </a:r>
            <a:endParaRPr/>
          </a:p>
          <a:p>
            <a:pPr marL="0" indent="0">
              <a:spcBef>
                <a:spcPts val="363"/>
              </a:spcBef>
            </a:pPr>
            <a:endParaRPr/>
          </a:p>
          <a:p>
            <a:pPr marL="0" indent="0">
              <a:spcBef>
                <a:spcPts val="363"/>
              </a:spcBef>
            </a:pPr>
            <a:r>
              <a:rPr lang="en-US" i="1"/>
              <a:t>(Assurances 11a, b, c, &amp; e)</a:t>
            </a:r>
            <a:endParaRPr i="1"/>
          </a:p>
        </p:txBody>
      </p:sp>
      <p:sp>
        <p:nvSpPr>
          <p:cNvPr id="239" name="Google Shape;239;p14: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5" name="Google Shape;245;p15: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Inform parents about the various resources and materials available to them through the PFRA.</a:t>
            </a:r>
            <a:endParaRPr/>
          </a:p>
          <a:p>
            <a:pPr marL="0" indent="0">
              <a:spcBef>
                <a:spcPts val="363"/>
              </a:spcBef>
            </a:pPr>
            <a:r>
              <a:rPr lang="en-US">
                <a:latin typeface="Arial"/>
                <a:ea typeface="Arial"/>
                <a:cs typeface="Arial"/>
                <a:sym typeface="Arial"/>
              </a:rPr>
              <a:t>Inform them of the location of the PFRA and times when it is open to parents.</a:t>
            </a:r>
            <a:endParaRPr/>
          </a:p>
          <a:p>
            <a:pPr marL="0" indent="0">
              <a:spcBef>
                <a:spcPts val="363"/>
              </a:spcBef>
            </a:pPr>
            <a:r>
              <a:rPr lang="en-US">
                <a:latin typeface="Arial"/>
                <a:ea typeface="Arial"/>
                <a:cs typeface="Arial"/>
                <a:sym typeface="Arial"/>
              </a:rPr>
              <a:t>Give them an idea of what types and materials are available in the PFRA and what the check-out procedures are for your school.</a:t>
            </a:r>
            <a:endParaRPr/>
          </a:p>
          <a:p>
            <a:pPr marL="0" indent="0">
              <a:spcBef>
                <a:spcPts val="363"/>
              </a:spcBef>
            </a:pPr>
            <a:endParaRPr>
              <a:latin typeface="Arial"/>
              <a:ea typeface="Arial"/>
              <a:cs typeface="Arial"/>
              <a:sym typeface="Arial"/>
            </a:endParaRPr>
          </a:p>
          <a:p>
            <a:pPr marL="0" indent="0">
              <a:spcBef>
                <a:spcPts val="363"/>
              </a:spcBef>
            </a:pPr>
            <a:r>
              <a:rPr lang="en-US" i="1">
                <a:latin typeface="Arial"/>
                <a:ea typeface="Arial"/>
                <a:cs typeface="Arial"/>
                <a:sym typeface="Arial"/>
              </a:rPr>
              <a:t>(Assurance 11e)</a:t>
            </a:r>
            <a:endParaRPr i="1"/>
          </a:p>
          <a:p>
            <a:pPr marL="0" indent="0">
              <a:spcBef>
                <a:spcPts val="363"/>
              </a:spcBef>
            </a:pPr>
            <a:endParaRPr/>
          </a:p>
        </p:txBody>
      </p:sp>
      <p:sp>
        <p:nvSpPr>
          <p:cNvPr id="246" name="Google Shape;246;p15: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2" name="Google Shape;252;p16: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By taking an active role in Title I, you’ll show your child:</a:t>
            </a:r>
            <a:endParaRPr/>
          </a:p>
          <a:p>
            <a:pPr marL="0" indent="0">
              <a:spcBef>
                <a:spcPts val="363"/>
              </a:spcBef>
              <a:buClr>
                <a:schemeClr val="dk1"/>
              </a:buClr>
              <a:buSzPts val="1200"/>
              <a:buFont typeface="Arial"/>
              <a:buChar char="•"/>
            </a:pPr>
            <a:r>
              <a:rPr lang="en-US">
                <a:latin typeface="Arial"/>
                <a:ea typeface="Arial"/>
                <a:cs typeface="Arial"/>
                <a:sym typeface="Arial"/>
              </a:rPr>
              <a:t>How important he or she is to you</a:t>
            </a:r>
            <a:endParaRPr/>
          </a:p>
          <a:p>
            <a:pPr marL="0" indent="0">
              <a:spcBef>
                <a:spcPts val="363"/>
              </a:spcBef>
              <a:buClr>
                <a:schemeClr val="dk1"/>
              </a:buClr>
              <a:buSzPts val="1200"/>
              <a:buFont typeface="Arial"/>
              <a:buChar char="•"/>
            </a:pPr>
            <a:r>
              <a:rPr lang="en-US">
                <a:latin typeface="Arial"/>
                <a:ea typeface="Arial"/>
                <a:cs typeface="Arial"/>
                <a:sym typeface="Arial"/>
              </a:rPr>
              <a:t>How important education is to you</a:t>
            </a:r>
            <a:endParaRPr/>
          </a:p>
          <a:p>
            <a:pPr marL="0" indent="0">
              <a:spcBef>
                <a:spcPts val="363"/>
              </a:spcBef>
              <a:buClr>
                <a:schemeClr val="dk1"/>
              </a:buClr>
              <a:buSzPts val="1200"/>
              <a:buFont typeface="Arial"/>
              <a:buChar char="•"/>
            </a:pPr>
            <a:r>
              <a:rPr lang="en-US">
                <a:latin typeface="Arial"/>
                <a:ea typeface="Arial"/>
                <a:cs typeface="Arial"/>
                <a:sym typeface="Arial"/>
              </a:rPr>
              <a:t>That you and the school are a team</a:t>
            </a:r>
            <a:endParaRPr/>
          </a:p>
          <a:p>
            <a:pPr marL="0" indent="0">
              <a:spcBef>
                <a:spcPts val="363"/>
              </a:spcBef>
              <a:buClr>
                <a:schemeClr val="dk1"/>
              </a:buClr>
              <a:buSzPts val="1200"/>
            </a:pPr>
            <a:endParaRPr>
              <a:latin typeface="Arial"/>
              <a:ea typeface="Arial"/>
              <a:cs typeface="Arial"/>
              <a:sym typeface="Arial"/>
            </a:endParaRPr>
          </a:p>
          <a:p>
            <a:pPr marL="0" indent="0">
              <a:spcBef>
                <a:spcPts val="363"/>
              </a:spcBef>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marL="0" indent="0">
              <a:spcBef>
                <a:spcPts val="363"/>
              </a:spcBef>
            </a:pPr>
            <a:endParaRPr/>
          </a:p>
        </p:txBody>
      </p:sp>
      <p:sp>
        <p:nvSpPr>
          <p:cNvPr id="253" name="Google Shape;253;p16: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0" name="Google Shape;260;p17: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lvl="1" indent="0">
              <a:spcBef>
                <a:spcPts val="0"/>
              </a:spcBef>
              <a:buClr>
                <a:schemeClr val="dk1"/>
              </a:buClr>
              <a:buSzPts val="1200"/>
            </a:pPr>
            <a:r>
              <a:rPr lang="en-US">
                <a:latin typeface="Arial"/>
                <a:ea typeface="Arial"/>
                <a:cs typeface="Arial"/>
                <a:sym typeface="Arial"/>
              </a:rPr>
              <a:t>This slide may be removed if class visitation is not planned.</a:t>
            </a:r>
            <a:endParaRPr/>
          </a:p>
          <a:p>
            <a:pPr marL="0" indent="0">
              <a:spcBef>
                <a:spcPts val="363"/>
              </a:spcBef>
            </a:pPr>
            <a:endParaRPr/>
          </a:p>
        </p:txBody>
      </p:sp>
      <p:sp>
        <p:nvSpPr>
          <p:cNvPr id="261" name="Google Shape;261;p17: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p:txBody>
      </p:sp>
      <p:sp>
        <p:nvSpPr>
          <p:cNvPr id="267" name="Google Shape;267;p1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9: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endParaRPr/>
          </a:p>
          <a:p>
            <a:pPr marL="0" indent="0">
              <a:spcBef>
                <a:spcPts val="363"/>
              </a:spcBef>
            </a:pPr>
            <a:r>
              <a:rPr lang="en-US" i="1"/>
              <a:t>(Assurance 11a)</a:t>
            </a:r>
            <a:endParaRPr i="1"/>
          </a:p>
        </p:txBody>
      </p:sp>
      <p:sp>
        <p:nvSpPr>
          <p:cNvPr id="273" name="Google Shape;273;p1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pPr>
            <a:r>
              <a:rPr lang="en-US" i="1"/>
              <a:t>(Assurance 11c)</a:t>
            </a:r>
            <a:endParaRPr i="1"/>
          </a:p>
        </p:txBody>
      </p:sp>
      <p:sp>
        <p:nvSpPr>
          <p:cNvPr id="157" name="Google Shape;157;p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3" name="Google Shape;163;p3: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r>
              <a:rPr lang="en-US"/>
              <a:t>Read Slide</a:t>
            </a: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buClr>
                <a:schemeClr val="dk1"/>
              </a:buClr>
            </a:pPr>
            <a:r>
              <a:rPr lang="en-US" i="1"/>
              <a:t>(Assurance 11a)</a:t>
            </a:r>
            <a:endParaRPr/>
          </a:p>
          <a:p>
            <a:pPr marL="0" indent="0">
              <a:spcBef>
                <a:spcPts val="363"/>
              </a:spcBef>
            </a:pPr>
            <a:endParaRPr/>
          </a:p>
        </p:txBody>
      </p:sp>
      <p:sp>
        <p:nvSpPr>
          <p:cNvPr id="164" name="Google Shape;164;p3: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0" name="Google Shape;170;p4: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r>
              <a:rPr lang="en-US">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a:t>
            </a:r>
            <a:r>
              <a:rPr lang="en-US"/>
              <a:t>income status</a:t>
            </a:r>
            <a:r>
              <a:rPr lang="en-US">
                <a:latin typeface="Arial"/>
                <a:ea typeface="Arial"/>
                <a:cs typeface="Arial"/>
                <a:sym typeface="Arial"/>
              </a:rPr>
              <a:t> is only used to allocating and distributing funds.  Students are selected to receive direct Title I services if they have an academic need.</a:t>
            </a:r>
            <a:endParaRPr/>
          </a:p>
          <a:p>
            <a:pPr marL="0" indent="0">
              <a:spcBef>
                <a:spcPts val="363"/>
              </a:spcBef>
            </a:pPr>
            <a:endParaRPr>
              <a:latin typeface="Arial"/>
              <a:ea typeface="Arial"/>
              <a:cs typeface="Arial"/>
              <a:sym typeface="Arial"/>
            </a:endParaRPr>
          </a:p>
          <a:p>
            <a:pPr marL="0" indent="0">
              <a:spcBef>
                <a:spcPts val="0"/>
              </a:spcBef>
            </a:pPr>
            <a:r>
              <a:rPr lang="en-US" b="1" u="sng">
                <a:latin typeface="Arial"/>
                <a:ea typeface="Arial"/>
                <a:cs typeface="Arial"/>
                <a:sym typeface="Arial"/>
              </a:rPr>
              <a:t>For Title I Schoolwide Programs:  </a:t>
            </a:r>
            <a:r>
              <a:rPr lang="en-US">
                <a:latin typeface="Arial"/>
                <a:ea typeface="Arial"/>
                <a:cs typeface="Arial"/>
                <a:sym typeface="Arial"/>
              </a:rPr>
              <a:t>Our students are in a Title I </a:t>
            </a:r>
            <a:r>
              <a:rPr lang="en-US"/>
              <a:t>Schoolwide</a:t>
            </a:r>
            <a:r>
              <a:rPr lang="en-US">
                <a:latin typeface="Arial"/>
                <a:ea typeface="Arial"/>
                <a:cs typeface="Arial"/>
                <a:sym typeface="Arial"/>
              </a:rPr>
              <a:t> program. This means that the School-based Title I funding can be used to upgrade the educational program in ways that may impact every student in the school .  This also means that </a:t>
            </a:r>
            <a:r>
              <a:rPr lang="en-US" b="1">
                <a:latin typeface="Arial"/>
                <a:ea typeface="Arial"/>
                <a:cs typeface="Arial"/>
                <a:sym typeface="Arial"/>
              </a:rPr>
              <a:t>every parent/guardian of a student in our school is a Title I parent! </a:t>
            </a:r>
            <a:endParaRPr/>
          </a:p>
          <a:p>
            <a:pPr marL="0" indent="0">
              <a:spcBef>
                <a:spcPts val="0"/>
              </a:spcBef>
            </a:pPr>
            <a:r>
              <a:rPr lang="en-US">
                <a:latin typeface="Arial"/>
                <a:ea typeface="Arial"/>
                <a:cs typeface="Arial"/>
                <a:sym typeface="Arial"/>
              </a:rPr>
              <a:t>Title I funds are used by our school for a variety of programs and activities designed to increase children’s academic achievement (especially in reading and math).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Title I seeks to provide supplemental supports to assist the most academically fragile students while helping school reach their overall School Improvement Goals.  </a:t>
            </a:r>
            <a:endParaRPr/>
          </a:p>
          <a:p>
            <a:pPr marL="0" indent="0">
              <a:spcBef>
                <a:spcPts val="363"/>
              </a:spcBef>
            </a:pPr>
            <a:endParaRPr b="1">
              <a:latin typeface="Arial"/>
              <a:ea typeface="Arial"/>
              <a:cs typeface="Arial"/>
              <a:sym typeface="Arial"/>
            </a:endParaRPr>
          </a:p>
          <a:p>
            <a:pPr marL="0" indent="0">
              <a:spcBef>
                <a:spcPts val="363"/>
              </a:spcBef>
            </a:pPr>
            <a:r>
              <a:rPr lang="en-US" b="1" i="0" u="sng">
                <a:latin typeface="Arial"/>
                <a:ea typeface="Arial"/>
                <a:cs typeface="Arial"/>
                <a:sym typeface="Arial"/>
              </a:rPr>
              <a:t>For Title I Targeted Programs:  </a:t>
            </a:r>
            <a:r>
              <a:rPr lang="en-US">
                <a:latin typeface="Arial"/>
                <a:ea typeface="Arial"/>
                <a:cs typeface="Arial"/>
                <a:sym typeface="Arial"/>
              </a:rPr>
              <a:t>Our school is a Title I Targeted Assistance School.  That means that we identify (or target) students with academic needs for Title I services.  We look at assessment results and ongoing progress data for students and identify those who need extra help to get caught up with their classmates. The school set goals for improvement, measure student progress, using standards set forth in the state’s Title I plan, develop programs that supplement regular classroom instruction, and engage parents in all aspects of their child's education. Families of students receiving Title I services are provided opportunities throughout the year to participate in a variety of workshops where they can learn strategies and receive resources to bridge learning from school to home.</a:t>
            </a:r>
            <a:endParaRPr/>
          </a:p>
          <a:p>
            <a:pPr marL="0" indent="0">
              <a:spcBef>
                <a:spcPts val="363"/>
              </a:spcBef>
            </a:pPr>
            <a:endParaRPr/>
          </a:p>
          <a:p>
            <a:pPr marL="0" indent="0">
              <a:spcBef>
                <a:spcPts val="363"/>
              </a:spcBef>
            </a:pPr>
            <a:endParaRPr/>
          </a:p>
          <a:p>
            <a:pPr marL="0" indent="0">
              <a:spcBef>
                <a:spcPts val="363"/>
              </a:spcBef>
            </a:pPr>
            <a:r>
              <a:rPr lang="en-US" i="1"/>
              <a:t>(Assurance 11a)</a:t>
            </a:r>
            <a:endParaRPr i="1"/>
          </a:p>
        </p:txBody>
      </p:sp>
      <p:sp>
        <p:nvSpPr>
          <p:cNvPr id="171" name="Google Shape;171;p4: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7" name="Google Shape;177;p5: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Describe your Title I program and what it looks like.  </a:t>
            </a:r>
            <a:r>
              <a:rPr lang="en-US" b="1">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Some of the activities planned for our school this year include: ……….</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These activities were selected based on Parent &amp; Family Input last Spring.  </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a:latin typeface="Arial"/>
              <a:ea typeface="Arial"/>
              <a:cs typeface="Arial"/>
              <a:sym typeface="Arial"/>
            </a:endParaRPr>
          </a:p>
          <a:p>
            <a:pPr marL="0" indent="0">
              <a:spcBef>
                <a:spcPts val="363"/>
              </a:spcBef>
            </a:pPr>
            <a:endParaRPr i="1"/>
          </a:p>
          <a:p>
            <a:pPr marL="0" indent="0">
              <a:spcBef>
                <a:spcPts val="363"/>
              </a:spcBef>
            </a:pPr>
            <a:r>
              <a:rPr lang="en-US" i="1">
                <a:latin typeface="Arial"/>
                <a:ea typeface="Arial"/>
                <a:cs typeface="Arial"/>
                <a:sym typeface="Arial"/>
              </a:rPr>
              <a:t>(Assurance 11a)</a:t>
            </a:r>
            <a:endParaRPr i="1"/>
          </a:p>
          <a:p>
            <a:pPr marL="0" indent="0">
              <a:spcBef>
                <a:spcPts val="363"/>
              </a:spcBef>
            </a:pPr>
            <a:endParaRPr/>
          </a:p>
        </p:txBody>
      </p:sp>
      <p:sp>
        <p:nvSpPr>
          <p:cNvPr id="178" name="Google Shape;178;p5: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4" name="Google Shape;184;p6: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dirty="0">
                <a:latin typeface="Arial"/>
                <a:ea typeface="Arial"/>
                <a:cs typeface="Arial"/>
                <a:sym typeface="Arial"/>
              </a:rPr>
              <a:t>Explain the process the school uses to involve parents in the decision-making process. Explain that parents are critical to this process. </a:t>
            </a:r>
            <a:endParaRPr dirty="0"/>
          </a:p>
          <a:p>
            <a:pPr marL="0" indent="0">
              <a:spcBef>
                <a:spcPts val="363"/>
              </a:spcBef>
            </a:pPr>
            <a:endParaRPr dirty="0">
              <a:latin typeface="Arial"/>
              <a:ea typeface="Arial"/>
              <a:cs typeface="Arial"/>
              <a:sym typeface="Arial"/>
            </a:endParaRPr>
          </a:p>
          <a:p>
            <a:pPr marL="0" indent="0">
              <a:spcBef>
                <a:spcPts val="363"/>
              </a:spcBef>
            </a:pPr>
            <a:r>
              <a:rPr lang="en-US" dirty="0">
                <a:latin typeface="Arial"/>
                <a:ea typeface="Arial"/>
                <a:cs typeface="Arial"/>
                <a:sym typeface="Arial"/>
              </a:rPr>
              <a:t>Provide information on all of the opportunities parents have to participate. </a:t>
            </a:r>
            <a:endParaRPr dirty="0"/>
          </a:p>
          <a:p>
            <a:pPr marL="0" indent="0">
              <a:spcBef>
                <a:spcPts val="363"/>
              </a:spcBef>
            </a:pPr>
            <a:endParaRPr dirty="0">
              <a:latin typeface="Arial"/>
              <a:ea typeface="Arial"/>
              <a:cs typeface="Arial"/>
              <a:sym typeface="Arial"/>
            </a:endParaRPr>
          </a:p>
          <a:p>
            <a:pPr marL="0" indent="0">
              <a:spcBef>
                <a:spcPts val="363"/>
              </a:spcBef>
            </a:pPr>
            <a:r>
              <a:rPr lang="en-US" dirty="0">
                <a:latin typeface="Arial"/>
                <a:ea typeface="Arial"/>
                <a:cs typeface="Arial"/>
                <a:sym typeface="Arial"/>
              </a:rPr>
              <a:t>Opportunities to Volunteer:</a:t>
            </a:r>
            <a:endParaRPr dirty="0"/>
          </a:p>
          <a:p>
            <a:pPr marL="0" indent="0">
              <a:spcBef>
                <a:spcPts val="363"/>
              </a:spcBef>
            </a:pPr>
            <a:r>
              <a:rPr lang="en-US" dirty="0">
                <a:latin typeface="Arial"/>
                <a:ea typeface="Arial"/>
                <a:cs typeface="Arial"/>
                <a:sym typeface="Arial"/>
              </a:rPr>
              <a:t>Describe the various opportunities for parents to volunteer or become involved in your school.  Some examples might include:</a:t>
            </a:r>
            <a:endParaRPr dirty="0"/>
          </a:p>
          <a:p>
            <a:pPr marL="742909" lvl="1" indent="-285733">
              <a:spcBef>
                <a:spcPts val="363"/>
              </a:spcBef>
            </a:pPr>
            <a:r>
              <a:rPr lang="en-US" dirty="0">
                <a:latin typeface="Arial"/>
                <a:ea typeface="Arial"/>
                <a:cs typeface="Arial"/>
                <a:sym typeface="Arial"/>
              </a:rPr>
              <a:t>In the school, in classrooms, or on fieldtrips </a:t>
            </a:r>
            <a:endParaRPr dirty="0"/>
          </a:p>
          <a:p>
            <a:pPr marL="742909" lvl="1" indent="-285733">
              <a:spcBef>
                <a:spcPts val="363"/>
              </a:spcBef>
            </a:pPr>
            <a:r>
              <a:rPr lang="en-US" dirty="0">
                <a:latin typeface="Arial"/>
                <a:ea typeface="Arial"/>
                <a:cs typeface="Arial"/>
                <a:sym typeface="Arial"/>
              </a:rPr>
              <a:t>Decisions and Planning on How to Use Title I School Parent </a:t>
            </a:r>
            <a:r>
              <a:rPr lang="en-US" dirty="0"/>
              <a:t>&amp; Family Engagement </a:t>
            </a:r>
            <a:r>
              <a:rPr lang="en-US" dirty="0">
                <a:latin typeface="Arial"/>
                <a:ea typeface="Arial"/>
                <a:cs typeface="Arial"/>
                <a:sym typeface="Arial"/>
              </a:rPr>
              <a:t>Funds</a:t>
            </a:r>
            <a:endParaRPr dirty="0"/>
          </a:p>
          <a:p>
            <a:pPr marL="742909" lvl="1" indent="-285733">
              <a:spcBef>
                <a:spcPts val="363"/>
              </a:spcBef>
            </a:pPr>
            <a:r>
              <a:rPr lang="en-US" dirty="0">
                <a:latin typeface="Arial"/>
                <a:ea typeface="Arial"/>
                <a:cs typeface="Arial"/>
                <a:sym typeface="Arial"/>
              </a:rPr>
              <a:t>District/School Councils - meetings throughout the year where parents participate in school-wide program planning, and decide how to use the Title I parent involvement funds</a:t>
            </a:r>
            <a:endParaRPr dirty="0"/>
          </a:p>
          <a:p>
            <a:pPr marL="742909" lvl="1" indent="-285733">
              <a:spcBef>
                <a:spcPts val="363"/>
              </a:spcBef>
            </a:pPr>
            <a:r>
              <a:rPr lang="en-US" dirty="0">
                <a:latin typeface="Arial"/>
                <a:ea typeface="Arial"/>
                <a:cs typeface="Arial"/>
                <a:sym typeface="Arial"/>
              </a:rPr>
              <a:t>School Parent Councils</a:t>
            </a:r>
            <a:endParaRPr dirty="0"/>
          </a:p>
          <a:p>
            <a:pPr marL="0" indent="0">
              <a:spcBef>
                <a:spcPts val="363"/>
              </a:spcBef>
            </a:pPr>
            <a:endParaRPr dirty="0"/>
          </a:p>
          <a:p>
            <a:pPr marL="0" indent="0">
              <a:spcBef>
                <a:spcPts val="363"/>
              </a:spcBef>
            </a:pPr>
            <a:r>
              <a:rPr lang="en-US" i="1" dirty="0"/>
              <a:t>(Assurance 11a &amp; c)</a:t>
            </a:r>
            <a:endParaRPr i="1" dirty="0"/>
          </a:p>
        </p:txBody>
      </p:sp>
      <p:sp>
        <p:nvSpPr>
          <p:cNvPr id="185" name="Google Shape;185;p6: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dirty="0"/>
          </a:p>
          <a:p>
            <a:pPr marL="0" indent="0">
              <a:spcBef>
                <a:spcPts val="363"/>
              </a:spcBef>
            </a:pPr>
            <a:endParaRPr dirty="0"/>
          </a:p>
          <a:p>
            <a:pPr marL="0" indent="0">
              <a:spcBef>
                <a:spcPts val="363"/>
              </a:spcBef>
            </a:pPr>
            <a:endParaRPr dirty="0"/>
          </a:p>
          <a:p>
            <a:pPr marL="0" indent="0">
              <a:spcBef>
                <a:spcPts val="363"/>
              </a:spcBef>
            </a:pPr>
            <a:endParaRPr dirty="0"/>
          </a:p>
          <a:p>
            <a:pPr marL="0" indent="0">
              <a:spcBef>
                <a:spcPts val="363"/>
              </a:spcBef>
            </a:pPr>
            <a:endParaRPr dirty="0"/>
          </a:p>
          <a:p>
            <a:pPr marL="0" indent="0">
              <a:spcBef>
                <a:spcPts val="363"/>
              </a:spcBef>
            </a:pPr>
            <a:r>
              <a:rPr lang="en-US" i="1" dirty="0"/>
              <a:t>(Assurance 11a)</a:t>
            </a:r>
            <a:endParaRPr i="1" dirty="0"/>
          </a:p>
        </p:txBody>
      </p:sp>
      <p:sp>
        <p:nvSpPr>
          <p:cNvPr id="191" name="Google Shape;191;p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pPr>
            <a:r>
              <a:rPr lang="en-US"/>
              <a:t>(Assurance 11c)</a:t>
            </a:r>
            <a:endParaRPr/>
          </a:p>
        </p:txBody>
      </p:sp>
      <p:sp>
        <p:nvSpPr>
          <p:cNvPr id="197" name="Google Shape;197;p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r>
              <a:rPr lang="en-US"/>
              <a:t>More information about specific standards by grade level can be found at the CPalms weblink. </a:t>
            </a:r>
            <a:endParaRPr/>
          </a:p>
          <a:p>
            <a:pPr marL="0" indent="0">
              <a:spcBef>
                <a:spcPts val="363"/>
              </a:spcBef>
            </a:pPr>
            <a:endParaRPr/>
          </a:p>
          <a:p>
            <a:pPr marL="0" indent="0">
              <a:spcBef>
                <a:spcPts val="363"/>
              </a:spcBef>
            </a:pPr>
            <a:endParaRPr/>
          </a:p>
          <a:p>
            <a:pPr marL="0" indent="0">
              <a:spcBef>
                <a:spcPts val="363"/>
              </a:spcBef>
            </a:pPr>
            <a:r>
              <a:rPr lang="en-US" i="1"/>
              <a:t>(Assurance 11d)</a:t>
            </a:r>
            <a:endParaRPr i="1"/>
          </a:p>
        </p:txBody>
      </p:sp>
      <p:sp>
        <p:nvSpPr>
          <p:cNvPr id="204" name="Google Shape;204;p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3"/>
          <p:cNvSpPr txBox="1">
            <a:spLocks noGrp="1"/>
          </p:cNvSpPr>
          <p:nvPr>
            <p:ph type="ctrTitle"/>
          </p:nvPr>
        </p:nvSpPr>
        <p:spPr>
          <a:xfrm>
            <a:off x="866442" y="1447801"/>
            <a:ext cx="6620968" cy="3329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3"/>
          <p:cNvSpPr txBox="1">
            <a:spLocks noGrp="1"/>
          </p:cNvSpPr>
          <p:nvPr>
            <p:ph type="subTitle" idx="1"/>
          </p:nvPr>
        </p:nvSpPr>
        <p:spPr>
          <a:xfrm>
            <a:off x="866442" y="4777380"/>
            <a:ext cx="662096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4" name="Google Shape;24;p33"/>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a:off x="866443" y="4800587"/>
            <a:ext cx="66209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2"/>
          <p:cNvSpPr>
            <a:spLocks noGrp="1"/>
          </p:cNvSpPr>
          <p:nvPr>
            <p:ph type="pic" idx="2"/>
          </p:nvPr>
        </p:nvSpPr>
        <p:spPr>
          <a:xfrm>
            <a:off x="866442" y="685800"/>
            <a:ext cx="6620968" cy="3640666"/>
          </a:xfrm>
          <a:prstGeom prst="roundRect">
            <a:avLst>
              <a:gd name="adj" fmla="val 1858"/>
            </a:avLst>
          </a:prstGeom>
          <a:noFill/>
          <a:ln>
            <a:noFill/>
          </a:ln>
          <a:effectLst>
            <a:outerShdw blurRad="50800" dist="50800" dir="5400000" algn="tl" rotWithShape="0">
              <a:srgbClr val="000000">
                <a:alpha val="42745"/>
              </a:srgbClr>
            </a:outerShdw>
          </a:effectLst>
        </p:spPr>
      </p:sp>
      <p:sp>
        <p:nvSpPr>
          <p:cNvPr id="81" name="Google Shape;81;p42"/>
          <p:cNvSpPr txBox="1">
            <a:spLocks noGrp="1"/>
          </p:cNvSpPr>
          <p:nvPr>
            <p:ph type="body" idx="1"/>
          </p:nvPr>
        </p:nvSpPr>
        <p:spPr>
          <a:xfrm>
            <a:off x="866443" y="5367325"/>
            <a:ext cx="662096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2" name="Google Shape;82;p42"/>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2"/>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5"/>
        <p:cNvGrpSpPr/>
        <p:nvPr/>
      </p:nvGrpSpPr>
      <p:grpSpPr>
        <a:xfrm>
          <a:off x="0" y="0"/>
          <a:ext cx="0" cy="0"/>
          <a:chOff x="0" y="0"/>
          <a:chExt cx="0" cy="0"/>
        </a:xfrm>
      </p:grpSpPr>
      <p:sp>
        <p:nvSpPr>
          <p:cNvPr id="86" name="Google Shape;86;p43"/>
          <p:cNvSpPr txBox="1">
            <a:spLocks noGrp="1"/>
          </p:cNvSpPr>
          <p:nvPr>
            <p:ph type="title"/>
          </p:nvPr>
        </p:nvSpPr>
        <p:spPr>
          <a:xfrm>
            <a:off x="866442" y="1447800"/>
            <a:ext cx="6620968"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3"/>
          <p:cNvSpPr txBox="1">
            <a:spLocks noGrp="1"/>
          </p:cNvSpPr>
          <p:nvPr>
            <p:ph type="body" idx="1"/>
          </p:nvPr>
        </p:nvSpPr>
        <p:spPr>
          <a:xfrm>
            <a:off x="866442" y="3657600"/>
            <a:ext cx="6620968" cy="23622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8" name="Google Shape;88;p43"/>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3"/>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3"/>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1"/>
        <p:cNvGrpSpPr/>
        <p:nvPr/>
      </p:nvGrpSpPr>
      <p:grpSpPr>
        <a:xfrm>
          <a:off x="0" y="0"/>
          <a:ext cx="0" cy="0"/>
          <a:chOff x="0" y="0"/>
          <a:chExt cx="0" cy="0"/>
        </a:xfrm>
      </p:grpSpPr>
      <p:sp>
        <p:nvSpPr>
          <p:cNvPr id="92" name="Google Shape;92;p44"/>
          <p:cNvSpPr txBox="1">
            <a:spLocks noGrp="1"/>
          </p:cNvSpPr>
          <p:nvPr>
            <p:ph type="title"/>
          </p:nvPr>
        </p:nvSpPr>
        <p:spPr>
          <a:xfrm>
            <a:off x="1181409" y="1447800"/>
            <a:ext cx="6001049" cy="232337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4"/>
          <p:cNvSpPr txBox="1">
            <a:spLocks noGrp="1"/>
          </p:cNvSpPr>
          <p:nvPr>
            <p:ph type="body" idx="1"/>
          </p:nvPr>
        </p:nvSpPr>
        <p:spPr>
          <a:xfrm>
            <a:off x="1448177" y="3771174"/>
            <a:ext cx="546115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4" name="Google Shape;94;p44"/>
          <p:cNvSpPr txBox="1">
            <a:spLocks noGrp="1"/>
          </p:cNvSpPr>
          <p:nvPr>
            <p:ph type="body" idx="2"/>
          </p:nvPr>
        </p:nvSpPr>
        <p:spPr>
          <a:xfrm>
            <a:off x="866442" y="4350657"/>
            <a:ext cx="6620968"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5" name="Google Shape;95;p44"/>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4"/>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4"/>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44"/>
          <p:cNvSpPr txBox="1"/>
          <p:nvPr/>
        </p:nvSpPr>
        <p:spPr>
          <a:xfrm>
            <a:off x="673897" y="971253"/>
            <a:ext cx="601591"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a:solidFill>
                  <a:srgbClr val="86D1D8"/>
                </a:solidFill>
                <a:latin typeface="Arial"/>
                <a:ea typeface="Arial"/>
                <a:cs typeface="Arial"/>
                <a:sym typeface="Arial"/>
              </a:rPr>
              <a:t>“</a:t>
            </a:r>
            <a:endParaRPr/>
          </a:p>
        </p:txBody>
      </p:sp>
      <p:sp>
        <p:nvSpPr>
          <p:cNvPr id="99" name="Google Shape;99;p44"/>
          <p:cNvSpPr txBox="1"/>
          <p:nvPr/>
        </p:nvSpPr>
        <p:spPr>
          <a:xfrm>
            <a:off x="6999690" y="2613787"/>
            <a:ext cx="601591"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0"/>
        <p:cNvGrpSpPr/>
        <p:nvPr/>
      </p:nvGrpSpPr>
      <p:grpSpPr>
        <a:xfrm>
          <a:off x="0" y="0"/>
          <a:ext cx="0" cy="0"/>
          <a:chOff x="0" y="0"/>
          <a:chExt cx="0" cy="0"/>
        </a:xfrm>
      </p:grpSpPr>
      <p:sp>
        <p:nvSpPr>
          <p:cNvPr id="101" name="Google Shape;101;p45"/>
          <p:cNvSpPr txBox="1">
            <a:spLocks noGrp="1"/>
          </p:cNvSpPr>
          <p:nvPr>
            <p:ph type="title"/>
          </p:nvPr>
        </p:nvSpPr>
        <p:spPr>
          <a:xfrm>
            <a:off x="866441" y="3124201"/>
            <a:ext cx="6620969"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5"/>
          <p:cNvSpPr txBox="1">
            <a:spLocks noGrp="1"/>
          </p:cNvSpPr>
          <p:nvPr>
            <p:ph type="body" idx="1"/>
          </p:nvPr>
        </p:nvSpPr>
        <p:spPr>
          <a:xfrm>
            <a:off x="866442" y="4777381"/>
            <a:ext cx="66209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103" name="Google Shape;103;p45"/>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5"/>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5"/>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6"/>
        <p:cNvGrpSpPr/>
        <p:nvPr/>
      </p:nvGrpSpPr>
      <p:grpSpPr>
        <a:xfrm>
          <a:off x="0" y="0"/>
          <a:ext cx="0" cy="0"/>
          <a:chOff x="0" y="0"/>
          <a:chExt cx="0" cy="0"/>
        </a:xfrm>
      </p:grpSpPr>
      <p:sp>
        <p:nvSpPr>
          <p:cNvPr id="107" name="Google Shape;107;p46"/>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6"/>
          <p:cNvSpPr txBox="1">
            <a:spLocks noGrp="1"/>
          </p:cNvSpPr>
          <p:nvPr>
            <p:ph type="body" idx="1"/>
          </p:nvPr>
        </p:nvSpPr>
        <p:spPr>
          <a:xfrm>
            <a:off x="474834" y="1981200"/>
            <a:ext cx="221072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9" name="Google Shape;109;p46"/>
          <p:cNvSpPr txBox="1">
            <a:spLocks noGrp="1"/>
          </p:cNvSpPr>
          <p:nvPr>
            <p:ph type="body" idx="2"/>
          </p:nvPr>
        </p:nvSpPr>
        <p:spPr>
          <a:xfrm>
            <a:off x="489475" y="2667000"/>
            <a:ext cx="2196084"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0" name="Google Shape;110;p46"/>
          <p:cNvSpPr txBox="1">
            <a:spLocks noGrp="1"/>
          </p:cNvSpPr>
          <p:nvPr>
            <p:ph type="body" idx="3"/>
          </p:nvPr>
        </p:nvSpPr>
        <p:spPr>
          <a:xfrm>
            <a:off x="2913504" y="1981200"/>
            <a:ext cx="2202754"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1" name="Google Shape;111;p46"/>
          <p:cNvSpPr txBox="1">
            <a:spLocks noGrp="1"/>
          </p:cNvSpPr>
          <p:nvPr>
            <p:ph type="body" idx="4"/>
          </p:nvPr>
        </p:nvSpPr>
        <p:spPr>
          <a:xfrm>
            <a:off x="2905586" y="2667000"/>
            <a:ext cx="2210671"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2" name="Google Shape;112;p46"/>
          <p:cNvSpPr txBox="1">
            <a:spLocks noGrp="1"/>
          </p:cNvSpPr>
          <p:nvPr>
            <p:ph type="body" idx="5"/>
          </p:nvPr>
        </p:nvSpPr>
        <p:spPr>
          <a:xfrm>
            <a:off x="5344917" y="1981200"/>
            <a:ext cx="219965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3" name="Google Shape;113;p46"/>
          <p:cNvSpPr txBox="1">
            <a:spLocks noGrp="1"/>
          </p:cNvSpPr>
          <p:nvPr>
            <p:ph type="body" idx="6"/>
          </p:nvPr>
        </p:nvSpPr>
        <p:spPr>
          <a:xfrm>
            <a:off x="5344917" y="2667000"/>
            <a:ext cx="2199658"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14" name="Google Shape;114;p46"/>
          <p:cNvCxnSpPr/>
          <p:nvPr/>
        </p:nvCxnSpPr>
        <p:spPr>
          <a:xfrm>
            <a:off x="2795334" y="2133600"/>
            <a:ext cx="0" cy="3962400"/>
          </a:xfrm>
          <a:prstGeom prst="straightConnector1">
            <a:avLst/>
          </a:prstGeom>
          <a:noFill/>
          <a:ln w="12700" cap="flat" cmpd="sng">
            <a:solidFill>
              <a:srgbClr val="86D1D8">
                <a:alpha val="40000"/>
              </a:srgbClr>
            </a:solidFill>
            <a:prstDash val="solid"/>
            <a:round/>
            <a:headEnd type="none" w="sm" len="sm"/>
            <a:tailEnd type="none" w="sm" len="sm"/>
          </a:ln>
          <a:effectLst>
            <a:outerShdw blurRad="38100" dist="25400" dir="5400000" rotWithShape="0">
              <a:srgbClr val="000000">
                <a:alpha val="27843"/>
              </a:srgbClr>
            </a:outerShdw>
          </a:effectLst>
        </p:spPr>
      </p:cxnSp>
      <p:cxnSp>
        <p:nvCxnSpPr>
          <p:cNvPr id="115" name="Google Shape;115;p46"/>
          <p:cNvCxnSpPr/>
          <p:nvPr/>
        </p:nvCxnSpPr>
        <p:spPr>
          <a:xfrm>
            <a:off x="5223030" y="2133600"/>
            <a:ext cx="0" cy="3966882"/>
          </a:xfrm>
          <a:prstGeom prst="straightConnector1">
            <a:avLst/>
          </a:prstGeom>
          <a:noFill/>
          <a:ln w="12700" cap="flat" cmpd="sng">
            <a:solidFill>
              <a:srgbClr val="86D1D8">
                <a:alpha val="40000"/>
              </a:srgbClr>
            </a:solidFill>
            <a:prstDash val="solid"/>
            <a:round/>
            <a:headEnd type="none" w="sm" len="sm"/>
            <a:tailEnd type="none" w="sm" len="sm"/>
          </a:ln>
          <a:effectLst>
            <a:outerShdw blurRad="38100" dist="25400" dir="5400000" rotWithShape="0">
              <a:srgbClr val="000000">
                <a:alpha val="27843"/>
              </a:srgbClr>
            </a:outerShdw>
          </a:effectLst>
        </p:spPr>
      </p:cxnSp>
      <p:sp>
        <p:nvSpPr>
          <p:cNvPr id="116" name="Google Shape;116;p46"/>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46"/>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9"/>
        <p:cNvGrpSpPr/>
        <p:nvPr/>
      </p:nvGrpSpPr>
      <p:grpSpPr>
        <a:xfrm>
          <a:off x="0" y="0"/>
          <a:ext cx="0" cy="0"/>
          <a:chOff x="0" y="0"/>
          <a:chExt cx="0" cy="0"/>
        </a:xfrm>
      </p:grpSpPr>
      <p:sp>
        <p:nvSpPr>
          <p:cNvPr id="120" name="Google Shape;120;p4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7"/>
          <p:cNvSpPr txBox="1">
            <a:spLocks noGrp="1"/>
          </p:cNvSpPr>
          <p:nvPr>
            <p:ph type="body" idx="1"/>
          </p:nvPr>
        </p:nvSpPr>
        <p:spPr>
          <a:xfrm>
            <a:off x="489475" y="4250949"/>
            <a:ext cx="220561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2" name="Google Shape;122;p47"/>
          <p:cNvSpPr>
            <a:spLocks noGrp="1"/>
          </p:cNvSpPr>
          <p:nvPr>
            <p:ph type="pic" idx="2"/>
          </p:nvPr>
        </p:nvSpPr>
        <p:spPr>
          <a:xfrm>
            <a:off x="489475" y="2209800"/>
            <a:ext cx="2205612"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3" name="Google Shape;123;p47"/>
          <p:cNvSpPr txBox="1">
            <a:spLocks noGrp="1"/>
          </p:cNvSpPr>
          <p:nvPr>
            <p:ph type="body" idx="3"/>
          </p:nvPr>
        </p:nvSpPr>
        <p:spPr>
          <a:xfrm>
            <a:off x="489475" y="4827212"/>
            <a:ext cx="2205612"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4" name="Google Shape;124;p47"/>
          <p:cNvSpPr txBox="1">
            <a:spLocks noGrp="1"/>
          </p:cNvSpPr>
          <p:nvPr>
            <p:ph type="body" idx="4"/>
          </p:nvPr>
        </p:nvSpPr>
        <p:spPr>
          <a:xfrm>
            <a:off x="2917792" y="4250949"/>
            <a:ext cx="219846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5" name="Google Shape;125;p47"/>
          <p:cNvSpPr>
            <a:spLocks noGrp="1"/>
          </p:cNvSpPr>
          <p:nvPr>
            <p:ph type="pic" idx="5"/>
          </p:nvPr>
        </p:nvSpPr>
        <p:spPr>
          <a:xfrm>
            <a:off x="2917791" y="2209800"/>
            <a:ext cx="2198466"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6" name="Google Shape;126;p47"/>
          <p:cNvSpPr txBox="1">
            <a:spLocks noGrp="1"/>
          </p:cNvSpPr>
          <p:nvPr>
            <p:ph type="body" idx="6"/>
          </p:nvPr>
        </p:nvSpPr>
        <p:spPr>
          <a:xfrm>
            <a:off x="2916776" y="4827211"/>
            <a:ext cx="2201378"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7" name="Google Shape;127;p47"/>
          <p:cNvSpPr txBox="1">
            <a:spLocks noGrp="1"/>
          </p:cNvSpPr>
          <p:nvPr>
            <p:ph type="body" idx="7"/>
          </p:nvPr>
        </p:nvSpPr>
        <p:spPr>
          <a:xfrm>
            <a:off x="5344917" y="4250949"/>
            <a:ext cx="219965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8" name="Google Shape;128;p47"/>
          <p:cNvSpPr>
            <a:spLocks noGrp="1"/>
          </p:cNvSpPr>
          <p:nvPr>
            <p:ph type="pic" idx="8"/>
          </p:nvPr>
        </p:nvSpPr>
        <p:spPr>
          <a:xfrm>
            <a:off x="5344916" y="2209800"/>
            <a:ext cx="2199658"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9" name="Google Shape;129;p47"/>
          <p:cNvSpPr txBox="1">
            <a:spLocks noGrp="1"/>
          </p:cNvSpPr>
          <p:nvPr>
            <p:ph type="body" idx="9"/>
          </p:nvPr>
        </p:nvSpPr>
        <p:spPr>
          <a:xfrm>
            <a:off x="5344824" y="4827209"/>
            <a:ext cx="2202571"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30" name="Google Shape;130;p47"/>
          <p:cNvCxnSpPr/>
          <p:nvPr/>
        </p:nvCxnSpPr>
        <p:spPr>
          <a:xfrm>
            <a:off x="2795334" y="2133600"/>
            <a:ext cx="0" cy="3962400"/>
          </a:xfrm>
          <a:prstGeom prst="straightConnector1">
            <a:avLst/>
          </a:prstGeom>
          <a:noFill/>
          <a:ln w="12700" cap="flat" cmpd="sng">
            <a:solidFill>
              <a:srgbClr val="86D1D8">
                <a:alpha val="40000"/>
              </a:srgbClr>
            </a:solidFill>
            <a:prstDash val="solid"/>
            <a:round/>
            <a:headEnd type="none" w="sm" len="sm"/>
            <a:tailEnd type="none" w="sm" len="sm"/>
          </a:ln>
          <a:effectLst>
            <a:outerShdw blurRad="38100" dist="25400" dir="5400000" rotWithShape="0">
              <a:srgbClr val="000000">
                <a:alpha val="27843"/>
              </a:srgbClr>
            </a:outerShdw>
          </a:effectLst>
        </p:spPr>
      </p:cxnSp>
      <p:cxnSp>
        <p:nvCxnSpPr>
          <p:cNvPr id="131" name="Google Shape;131;p47"/>
          <p:cNvCxnSpPr/>
          <p:nvPr/>
        </p:nvCxnSpPr>
        <p:spPr>
          <a:xfrm>
            <a:off x="5223030" y="2133600"/>
            <a:ext cx="0" cy="3966882"/>
          </a:xfrm>
          <a:prstGeom prst="straightConnector1">
            <a:avLst/>
          </a:prstGeom>
          <a:noFill/>
          <a:ln w="12700" cap="flat" cmpd="sng">
            <a:solidFill>
              <a:srgbClr val="86D1D8">
                <a:alpha val="40000"/>
              </a:srgbClr>
            </a:solidFill>
            <a:prstDash val="solid"/>
            <a:round/>
            <a:headEnd type="none" w="sm" len="sm"/>
            <a:tailEnd type="none" w="sm" len="sm"/>
          </a:ln>
          <a:effectLst>
            <a:outerShdw blurRad="38100" dist="25400" dir="5400000" rotWithShape="0">
              <a:srgbClr val="000000">
                <a:alpha val="27843"/>
              </a:srgbClr>
            </a:outerShdw>
          </a:effectLst>
        </p:spPr>
      </p:cxnSp>
      <p:sp>
        <p:nvSpPr>
          <p:cNvPr id="132" name="Google Shape;132;p47"/>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7"/>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7"/>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p48"/>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8"/>
          <p:cNvSpPr txBox="1">
            <a:spLocks noGrp="1"/>
          </p:cNvSpPr>
          <p:nvPr>
            <p:ph type="body" idx="1"/>
          </p:nvPr>
        </p:nvSpPr>
        <p:spPr>
          <a:xfrm rot="5400000">
            <a:off x="2085787" y="794839"/>
            <a:ext cx="4195481" cy="6711654"/>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8" name="Google Shape;138;p48"/>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8"/>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4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49"/>
          <p:cNvSpPr txBox="1">
            <a:spLocks noGrp="1"/>
          </p:cNvSpPr>
          <p:nvPr>
            <p:ph type="title"/>
          </p:nvPr>
        </p:nvSpPr>
        <p:spPr>
          <a:xfrm rot="5400000">
            <a:off x="3974116" y="2685880"/>
            <a:ext cx="5826125" cy="131479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49"/>
          <p:cNvSpPr txBox="1">
            <a:spLocks noGrp="1"/>
          </p:cNvSpPr>
          <p:nvPr>
            <p:ph type="body" idx="1"/>
          </p:nvPr>
        </p:nvSpPr>
        <p:spPr>
          <a:xfrm rot="5400000">
            <a:off x="532314" y="730366"/>
            <a:ext cx="5483134" cy="556881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4" name="Google Shape;144;p49"/>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9"/>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9"/>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0" name="Google Shape;30;p34"/>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827700" y="1905000"/>
            <a:ext cx="329811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6" name="Google Shape;36;p35"/>
          <p:cNvSpPr txBox="1">
            <a:spLocks noGrp="1"/>
          </p:cNvSpPr>
          <p:nvPr>
            <p:ph type="body" idx="2"/>
          </p:nvPr>
        </p:nvSpPr>
        <p:spPr>
          <a:xfrm>
            <a:off x="827700" y="2514600"/>
            <a:ext cx="3298113"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7" name="Google Shape;37;p35"/>
          <p:cNvSpPr txBox="1">
            <a:spLocks noGrp="1"/>
          </p:cNvSpPr>
          <p:nvPr>
            <p:ph type="body" idx="3"/>
          </p:nvPr>
        </p:nvSpPr>
        <p:spPr>
          <a:xfrm>
            <a:off x="4241976" y="1905000"/>
            <a:ext cx="3298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8" name="Google Shape;38;p35"/>
          <p:cNvSpPr txBox="1">
            <a:spLocks noGrp="1"/>
          </p:cNvSpPr>
          <p:nvPr>
            <p:ph type="body" idx="4"/>
          </p:nvPr>
        </p:nvSpPr>
        <p:spPr>
          <a:xfrm>
            <a:off x="4241976" y="2514600"/>
            <a:ext cx="3298113"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9" name="Google Shape;39;p35"/>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5"/>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5"/>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36"/>
          <p:cNvSpPr txBox="1">
            <a:spLocks noGrp="1"/>
          </p:cNvSpPr>
          <p:nvPr>
            <p:ph type="title"/>
          </p:nvPr>
        </p:nvSpPr>
        <p:spPr>
          <a:xfrm>
            <a:off x="866443" y="2861734"/>
            <a:ext cx="6620967"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6"/>
          <p:cNvSpPr txBox="1">
            <a:spLocks noGrp="1"/>
          </p:cNvSpPr>
          <p:nvPr>
            <p:ph type="body" idx="1"/>
          </p:nvPr>
        </p:nvSpPr>
        <p:spPr>
          <a:xfrm>
            <a:off x="866442" y="4777381"/>
            <a:ext cx="66209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45" name="Google Shape;45;p36"/>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6"/>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3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7"/>
          <p:cNvSpPr txBox="1">
            <a:spLocks noGrp="1"/>
          </p:cNvSpPr>
          <p:nvPr>
            <p:ph type="body" idx="1"/>
          </p:nvPr>
        </p:nvSpPr>
        <p:spPr>
          <a:xfrm>
            <a:off x="827700" y="2060576"/>
            <a:ext cx="3298113" cy="419576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1" name="Google Shape;51;p37"/>
          <p:cNvSpPr txBox="1">
            <a:spLocks noGrp="1"/>
          </p:cNvSpPr>
          <p:nvPr>
            <p:ph type="body" idx="2"/>
          </p:nvPr>
        </p:nvSpPr>
        <p:spPr>
          <a:xfrm>
            <a:off x="4241975" y="2056093"/>
            <a:ext cx="3298115" cy="420024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2" name="Google Shape;52;p37"/>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7"/>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8"/>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8"/>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39"/>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9"/>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40"/>
          <p:cNvSpPr txBox="1">
            <a:spLocks noGrp="1"/>
          </p:cNvSpPr>
          <p:nvPr>
            <p:ph type="title"/>
          </p:nvPr>
        </p:nvSpPr>
        <p:spPr>
          <a:xfrm>
            <a:off x="866441" y="1447800"/>
            <a:ext cx="2551462"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0"/>
          <p:cNvSpPr txBox="1">
            <a:spLocks noGrp="1"/>
          </p:cNvSpPr>
          <p:nvPr>
            <p:ph type="body" idx="1"/>
          </p:nvPr>
        </p:nvSpPr>
        <p:spPr>
          <a:xfrm>
            <a:off x="3589397" y="1447800"/>
            <a:ext cx="3898013"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67" name="Google Shape;67;p40"/>
          <p:cNvSpPr txBox="1">
            <a:spLocks noGrp="1"/>
          </p:cNvSpPr>
          <p:nvPr>
            <p:ph type="body" idx="2"/>
          </p:nvPr>
        </p:nvSpPr>
        <p:spPr>
          <a:xfrm>
            <a:off x="866441" y="3129281"/>
            <a:ext cx="2551462"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8" name="Google Shape;68;p40"/>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0"/>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41"/>
          <p:cNvSpPr txBox="1">
            <a:spLocks noGrp="1"/>
          </p:cNvSpPr>
          <p:nvPr>
            <p:ph type="title"/>
          </p:nvPr>
        </p:nvSpPr>
        <p:spPr>
          <a:xfrm>
            <a:off x="865656" y="1854192"/>
            <a:ext cx="3820674"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a:spLocks noGrp="1"/>
          </p:cNvSpPr>
          <p:nvPr>
            <p:ph type="pic" idx="2"/>
          </p:nvPr>
        </p:nvSpPr>
        <p:spPr>
          <a:xfrm>
            <a:off x="5213517" y="1143000"/>
            <a:ext cx="2400925" cy="4572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74" name="Google Shape;74;p41"/>
          <p:cNvSpPr txBox="1">
            <a:spLocks noGrp="1"/>
          </p:cNvSpPr>
          <p:nvPr>
            <p:ph type="body" idx="1"/>
          </p:nvPr>
        </p:nvSpPr>
        <p:spPr>
          <a:xfrm>
            <a:off x="866441" y="3657600"/>
            <a:ext cx="3814728"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5" name="Google Shape;75;p41"/>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6D1D8"/>
        </a:solidFill>
        <a:effectLst/>
      </p:bgPr>
    </p:bg>
    <p:spTree>
      <p:nvGrpSpPr>
        <p:cNvPr id="1" name="Shape 9"/>
        <p:cNvGrpSpPr/>
        <p:nvPr/>
      </p:nvGrpSpPr>
      <p:grpSpPr>
        <a:xfrm>
          <a:off x="0" y="0"/>
          <a:ext cx="0" cy="0"/>
          <a:chOff x="0" y="0"/>
          <a:chExt cx="0" cy="0"/>
        </a:xfrm>
      </p:grpSpPr>
      <p:sp>
        <p:nvSpPr>
          <p:cNvPr id="10" name="Google Shape;10;p32"/>
          <p:cNvSpPr/>
          <p:nvPr/>
        </p:nvSpPr>
        <p:spPr>
          <a:xfrm>
            <a:off x="629943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2"/>
          <p:cNvSpPr/>
          <p:nvPr/>
        </p:nvSpPr>
        <p:spPr>
          <a:xfrm>
            <a:off x="5689832" y="-457200"/>
            <a:ext cx="1600200" cy="1600200"/>
          </a:xfrm>
          <a:prstGeom prst="ellipse">
            <a:avLst/>
          </a:prstGeom>
          <a:gradFill>
            <a:gsLst>
              <a:gs pos="0">
                <a:srgbClr val="4CB9C3">
                  <a:alpha val="13725"/>
                </a:srgbClr>
              </a:gs>
              <a:gs pos="36000">
                <a:srgbClr val="4CB9C3">
                  <a:alpha val="6666"/>
                </a:srgbClr>
              </a:gs>
              <a:gs pos="73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2"/>
          <p:cNvSpPr/>
          <p:nvPr/>
        </p:nvSpPr>
        <p:spPr>
          <a:xfrm>
            <a:off x="6299432" y="6096000"/>
            <a:ext cx="990600" cy="990600"/>
          </a:xfrm>
          <a:prstGeom prst="ellipse">
            <a:avLst/>
          </a:prstGeom>
          <a:gradFill>
            <a:gsLst>
              <a:gs pos="0">
                <a:srgbClr val="4CB9C3">
                  <a:alpha val="8627"/>
                </a:srgbClr>
              </a:gs>
              <a:gs pos="36000">
                <a:srgbClr val="4CB9C3">
                  <a:alpha val="4705"/>
                </a:srgbClr>
              </a:gs>
              <a:gs pos="66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2"/>
          <p:cNvSpPr/>
          <p:nvPr/>
        </p:nvSpPr>
        <p:spPr>
          <a:xfrm>
            <a:off x="-153988" y="2667000"/>
            <a:ext cx="4191000" cy="4191000"/>
          </a:xfrm>
          <a:prstGeom prst="ellipse">
            <a:avLst/>
          </a:prstGeom>
          <a:gradFill>
            <a:gsLst>
              <a:gs pos="0">
                <a:srgbClr val="4CB9C3">
                  <a:alpha val="10980"/>
                </a:srgbClr>
              </a:gs>
              <a:gs pos="36000">
                <a:srgbClr val="4CB9C3">
                  <a:alpha val="9803"/>
                </a:srgbClr>
              </a:gs>
              <a:gs pos="75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2"/>
          <p:cNvSpPr/>
          <p:nvPr/>
        </p:nvSpPr>
        <p:spPr>
          <a:xfrm>
            <a:off x="-839788" y="2895600"/>
            <a:ext cx="2362200" cy="2362200"/>
          </a:xfrm>
          <a:prstGeom prst="ellipse">
            <a:avLst/>
          </a:prstGeom>
          <a:gradFill>
            <a:gsLst>
              <a:gs pos="0">
                <a:srgbClr val="4CB9C3">
                  <a:alpha val="7843"/>
                </a:srgbClr>
              </a:gs>
              <a:gs pos="36000">
                <a:srgbClr val="4CB9C3">
                  <a:alpha val="7843"/>
                </a:srgbClr>
              </a:gs>
              <a:gs pos="72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2"/>
          <p:cNvSpPr/>
          <p:nvPr/>
        </p:nvSpPr>
        <p:spPr>
          <a:xfrm>
            <a:off x="7745644" y="0"/>
            <a:ext cx="685800" cy="1099458"/>
          </a:xfrm>
          <a:prstGeom prst="rect">
            <a:avLst/>
          </a:prstGeom>
          <a:solidFill>
            <a:schemeClr val="accent1"/>
          </a:solidFill>
          <a:ln>
            <a:noFill/>
          </a:ln>
          <a:effectLst>
            <a:outerShdw blurRad="50800" dist="31750" dir="5400000" sy="98000" rotWithShape="0">
              <a:srgbClr val="000000">
                <a:alpha val="4666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2"/>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7" name="Google Shape;17;p32"/>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 name="Google Shape;18;p32"/>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32"/>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32"/>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rtl="0">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rtl="0">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rtl="0">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rtl="0">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rtl="0">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rtl="0">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rtl="0">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rtl="0">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baughtjl@gm.sbac.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ldoe.org/bii/curriculum/ss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
          <p:cNvSpPr txBox="1"/>
          <p:nvPr/>
        </p:nvSpPr>
        <p:spPr>
          <a:xfrm>
            <a:off x="0" y="3847739"/>
            <a:ext cx="8991600" cy="9621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omic Sans MS"/>
              <a:buNone/>
            </a:pPr>
            <a:r>
              <a:rPr lang="en-US" sz="4400" b="0" i="0" u="none" strike="noStrike" cap="none">
                <a:solidFill>
                  <a:schemeClr val="lt1"/>
                </a:solidFill>
                <a:latin typeface="Comic Sans MS"/>
                <a:ea typeface="Comic Sans MS"/>
                <a:cs typeface="Comic Sans MS"/>
                <a:sym typeface="Comic Sans MS"/>
              </a:rPr>
              <a:t>Annual Parent Meeting</a:t>
            </a:r>
            <a:endParaRPr sz="4400" b="0" i="0" u="none" strike="noStrike" cap="none">
              <a:solidFill>
                <a:schemeClr val="lt1"/>
              </a:solidFill>
              <a:latin typeface="Comic Sans MS"/>
              <a:ea typeface="Comic Sans MS"/>
              <a:cs typeface="Comic Sans MS"/>
              <a:sym typeface="Comic Sans MS"/>
            </a:endParaRPr>
          </a:p>
        </p:txBody>
      </p:sp>
      <p:sp>
        <p:nvSpPr>
          <p:cNvPr id="153" name="Google Shape;153;p1"/>
          <p:cNvSpPr txBox="1"/>
          <p:nvPr/>
        </p:nvSpPr>
        <p:spPr>
          <a:xfrm>
            <a:off x="-76200" y="4900551"/>
            <a:ext cx="9220200" cy="1841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3200"/>
              <a:buFont typeface="Comic Sans MS"/>
              <a:buNone/>
            </a:pPr>
            <a:r>
              <a:rPr lang="en-US" sz="3200" b="1" dirty="0">
                <a:solidFill>
                  <a:schemeClr val="accent4">
                    <a:lumMod val="75000"/>
                  </a:schemeClr>
                </a:solidFill>
                <a:latin typeface="Janda Closer To Free" panose="02000503000000020003" pitchFamily="2" charset="0"/>
                <a:ea typeface="Century Gothic"/>
                <a:cs typeface="Century Gothic"/>
                <a:sym typeface="Comic Sans MS"/>
              </a:rPr>
              <a:t>Alachua Elementary School</a:t>
            </a:r>
            <a:endParaRPr sz="1800" b="1" i="0" u="none" strike="noStrike" cap="none" dirty="0">
              <a:solidFill>
                <a:schemeClr val="accent4">
                  <a:lumMod val="75000"/>
                </a:schemeClr>
              </a:solidFill>
              <a:latin typeface="Janda Closer To Free" panose="02000503000000020003" pitchFamily="2" charset="0"/>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b="1" dirty="0">
                <a:solidFill>
                  <a:schemeClr val="accent4">
                    <a:lumMod val="75000"/>
                  </a:schemeClr>
                </a:solidFill>
                <a:latin typeface="Janda Closer To Free" panose="02000503000000020003" pitchFamily="2" charset="0"/>
                <a:ea typeface="Century Gothic"/>
                <a:cs typeface="Century Gothic"/>
                <a:sym typeface="Comic Sans MS"/>
              </a:rPr>
              <a:t>9/9/2021</a:t>
            </a:r>
            <a:endParaRPr sz="1800" b="1" i="0" u="none" strike="noStrike" cap="none" dirty="0">
              <a:solidFill>
                <a:schemeClr val="accent4">
                  <a:lumMod val="75000"/>
                </a:schemeClr>
              </a:solidFill>
              <a:latin typeface="Janda Closer To Free" panose="02000503000000020003" pitchFamily="2" charset="0"/>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b="1" i="0" u="none" strike="noStrike" cap="none" dirty="0">
                <a:solidFill>
                  <a:schemeClr val="accent4">
                    <a:lumMod val="75000"/>
                  </a:schemeClr>
                </a:solidFill>
                <a:latin typeface="Janda Closer To Free" panose="02000503000000020003" pitchFamily="2" charset="0"/>
                <a:ea typeface="Comic Sans MS"/>
                <a:cs typeface="Comic Sans MS"/>
                <a:sym typeface="Comic Sans MS"/>
              </a:rPr>
              <a:t>Principal: Mrs. Heather </a:t>
            </a:r>
            <a:r>
              <a:rPr lang="en-US" sz="3200" b="1" i="0" u="none" strike="noStrike" cap="none" dirty="0" err="1">
                <a:solidFill>
                  <a:schemeClr val="accent4">
                    <a:lumMod val="75000"/>
                  </a:schemeClr>
                </a:solidFill>
                <a:latin typeface="Janda Closer To Free" panose="02000503000000020003" pitchFamily="2" charset="0"/>
                <a:ea typeface="Comic Sans MS"/>
                <a:cs typeface="Comic Sans MS"/>
                <a:sym typeface="Comic Sans MS"/>
              </a:rPr>
              <a:t>Harbour</a:t>
            </a:r>
            <a:endParaRPr sz="1800" b="1" i="0" u="none" strike="noStrike" cap="none" dirty="0">
              <a:solidFill>
                <a:schemeClr val="accent4">
                  <a:lumMod val="75000"/>
                </a:schemeClr>
              </a:solidFill>
              <a:latin typeface="Janda Closer To Free" panose="02000503000000020003" pitchFamily="2" charset="0"/>
              <a:ea typeface="Century Gothic"/>
              <a:cs typeface="Century Gothic"/>
              <a:sym typeface="Century Gothic"/>
            </a:endParaRPr>
          </a:p>
        </p:txBody>
      </p:sp>
      <p:pic>
        <p:nvPicPr>
          <p:cNvPr id="154" name="Google Shape;154;p1"/>
          <p:cNvPicPr preferRelativeResize="0"/>
          <p:nvPr/>
        </p:nvPicPr>
        <p:blipFill rotWithShape="1">
          <a:blip r:embed="rId3">
            <a:alphaModFix/>
          </a:blip>
          <a:srcRect/>
          <a:stretch/>
        </p:blipFill>
        <p:spPr>
          <a:xfrm>
            <a:off x="1161308" y="0"/>
            <a:ext cx="6745184" cy="3757068"/>
          </a:xfrm>
          <a:prstGeom prst="rect">
            <a:avLst/>
          </a:prstGeom>
          <a:solidFill>
            <a:srgbClr val="FFEAD5"/>
          </a:solidFill>
          <a:ln>
            <a:noFill/>
          </a:ln>
        </p:spPr>
      </p:pic>
      <p:pic>
        <p:nvPicPr>
          <p:cNvPr id="3" name="Picture 2">
            <a:extLst>
              <a:ext uri="{FF2B5EF4-FFF2-40B4-BE49-F238E27FC236}">
                <a16:creationId xmlns:a16="http://schemas.microsoft.com/office/drawing/2014/main" id="{FEA3BD75-9C14-4E5B-94F4-4695ED43EDB3}"/>
              </a:ext>
            </a:extLst>
          </p:cNvPr>
          <p:cNvPicPr>
            <a:picLocks noChangeAspect="1"/>
          </p:cNvPicPr>
          <p:nvPr/>
        </p:nvPicPr>
        <p:blipFill>
          <a:blip r:embed="rId4"/>
          <a:stretch>
            <a:fillRect/>
          </a:stretch>
        </p:blipFill>
        <p:spPr>
          <a:xfrm rot="20807833">
            <a:off x="276059" y="4637601"/>
            <a:ext cx="1219200" cy="12239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0"/>
          <p:cNvSpPr txBox="1">
            <a:spLocks noGrp="1"/>
          </p:cNvSpPr>
          <p:nvPr>
            <p:ph type="title"/>
          </p:nvPr>
        </p:nvSpPr>
        <p:spPr>
          <a:xfrm>
            <a:off x="254000" y="170727"/>
            <a:ext cx="8262900" cy="1081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800"/>
              <a:buFont typeface="Calibri"/>
              <a:buNone/>
            </a:pPr>
            <a:r>
              <a:rPr lang="en-US" sz="3100" b="1">
                <a:solidFill>
                  <a:schemeClr val="dk1"/>
                </a:solidFill>
                <a:latin typeface="Calibri"/>
                <a:ea typeface="Calibri"/>
                <a:cs typeface="Calibri"/>
                <a:sym typeface="Calibri"/>
              </a:rPr>
              <a:t>Measuring student success through District </a:t>
            </a:r>
            <a:br>
              <a:rPr lang="en-US" sz="3100" b="1">
                <a:solidFill>
                  <a:schemeClr val="dk1"/>
                </a:solidFill>
                <a:latin typeface="Calibri"/>
                <a:ea typeface="Calibri"/>
                <a:cs typeface="Calibri"/>
                <a:sym typeface="Calibri"/>
              </a:rPr>
            </a:br>
            <a:r>
              <a:rPr lang="en-US" sz="3100" b="1">
                <a:solidFill>
                  <a:schemeClr val="dk1"/>
                </a:solidFill>
                <a:latin typeface="Calibri"/>
                <a:ea typeface="Calibri"/>
                <a:cs typeface="Calibri"/>
                <a:sym typeface="Calibri"/>
              </a:rPr>
              <a:t>Progress Monitoring</a:t>
            </a:r>
            <a:endParaRPr sz="3100" b="1">
              <a:solidFill>
                <a:schemeClr val="dk1"/>
              </a:solidFill>
              <a:latin typeface="Calibri"/>
              <a:ea typeface="Calibri"/>
              <a:cs typeface="Calibri"/>
              <a:sym typeface="Calibri"/>
            </a:endParaRPr>
          </a:p>
        </p:txBody>
      </p:sp>
      <p:sp>
        <p:nvSpPr>
          <p:cNvPr id="215" name="Google Shape;215;p10"/>
          <p:cNvSpPr txBox="1">
            <a:spLocks noGrp="1"/>
          </p:cNvSpPr>
          <p:nvPr>
            <p:ph type="body" idx="1"/>
          </p:nvPr>
        </p:nvSpPr>
        <p:spPr>
          <a:xfrm>
            <a:off x="0" y="2184400"/>
            <a:ext cx="9144000" cy="4673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120"/>
              <a:buNone/>
            </a:pPr>
            <a:r>
              <a:rPr lang="en-US" sz="1400" b="0">
                <a:solidFill>
                  <a:schemeClr val="dk1"/>
                </a:solidFill>
              </a:rPr>
              <a:t>   </a:t>
            </a:r>
            <a:endParaRPr sz="1800" b="0">
              <a:solidFill>
                <a:schemeClr val="dk1"/>
              </a:solidFill>
            </a:endParaRPr>
          </a:p>
          <a:p>
            <a:pPr marL="0" lvl="0" indent="0" algn="l" rtl="0">
              <a:spcBef>
                <a:spcPts val="1000"/>
              </a:spcBef>
              <a:spcAft>
                <a:spcPts val="0"/>
              </a:spcAft>
              <a:buSzPts val="1920"/>
              <a:buNone/>
            </a:pPr>
            <a:endParaRPr>
              <a:solidFill>
                <a:schemeClr val="dk1"/>
              </a:solidFill>
            </a:endParaRPr>
          </a:p>
          <a:p>
            <a:pPr marL="0" lvl="0" indent="0" algn="l" rtl="0">
              <a:spcBef>
                <a:spcPts val="1000"/>
              </a:spcBef>
              <a:spcAft>
                <a:spcPts val="0"/>
              </a:spcAft>
              <a:buSzPts val="1440"/>
              <a:buNone/>
            </a:pPr>
            <a:endParaRPr sz="1800" b="0">
              <a:solidFill>
                <a:schemeClr val="dk1"/>
              </a:solidFill>
            </a:endParaRPr>
          </a:p>
          <a:p>
            <a:pPr marL="0" lvl="0" indent="0" algn="l" rtl="0">
              <a:spcBef>
                <a:spcPts val="1000"/>
              </a:spcBef>
              <a:spcAft>
                <a:spcPts val="0"/>
              </a:spcAft>
              <a:buSzPts val="1440"/>
              <a:buNone/>
            </a:pPr>
            <a:endParaRPr sz="1800" b="0">
              <a:solidFill>
                <a:schemeClr val="dk1"/>
              </a:solidFill>
            </a:endParaRPr>
          </a:p>
          <a:p>
            <a:pPr marL="0" lvl="0" indent="0" algn="l" rtl="0">
              <a:spcBef>
                <a:spcPts val="1000"/>
              </a:spcBef>
              <a:spcAft>
                <a:spcPts val="0"/>
              </a:spcAft>
              <a:buSzPts val="1440"/>
              <a:buNone/>
            </a:pPr>
            <a:endParaRPr sz="1800" b="0">
              <a:solidFill>
                <a:schemeClr val="dk1"/>
              </a:solidFill>
            </a:endParaRPr>
          </a:p>
          <a:p>
            <a:pPr marL="0" lvl="0" indent="0" algn="l" rtl="0">
              <a:spcBef>
                <a:spcPts val="1000"/>
              </a:spcBef>
              <a:spcAft>
                <a:spcPts val="0"/>
              </a:spcAft>
              <a:buSzPts val="1440"/>
              <a:buNone/>
            </a:pPr>
            <a:endParaRPr sz="1800" b="0">
              <a:solidFill>
                <a:schemeClr val="dk1"/>
              </a:solidFill>
            </a:endParaRPr>
          </a:p>
          <a:p>
            <a:pPr marL="0" lvl="0" indent="0" algn="l" rtl="0">
              <a:spcBef>
                <a:spcPts val="1000"/>
              </a:spcBef>
              <a:spcAft>
                <a:spcPts val="0"/>
              </a:spcAft>
              <a:buSzPts val="1440"/>
              <a:buNone/>
            </a:pPr>
            <a:endParaRPr sz="1800" b="0">
              <a:solidFill>
                <a:schemeClr val="dk1"/>
              </a:solidFill>
            </a:endParaRPr>
          </a:p>
          <a:p>
            <a:pPr marL="0" lvl="0" indent="0" algn="l" rtl="0">
              <a:spcBef>
                <a:spcPts val="1000"/>
              </a:spcBef>
              <a:spcAft>
                <a:spcPts val="0"/>
              </a:spcAft>
              <a:buSzPts val="1440"/>
              <a:buNone/>
            </a:pPr>
            <a:endParaRPr sz="1800" b="0">
              <a:solidFill>
                <a:schemeClr val="dk1"/>
              </a:solidFill>
            </a:endParaRPr>
          </a:p>
          <a:p>
            <a:pPr marL="0" lvl="0" indent="0" algn="l" rtl="0">
              <a:spcBef>
                <a:spcPts val="1000"/>
              </a:spcBef>
              <a:spcAft>
                <a:spcPts val="0"/>
              </a:spcAft>
              <a:buSzPts val="1440"/>
              <a:buNone/>
            </a:pPr>
            <a:endParaRPr sz="1800" b="0">
              <a:solidFill>
                <a:schemeClr val="dk1"/>
              </a:solidFill>
            </a:endParaRPr>
          </a:p>
          <a:p>
            <a:pPr marL="0" lvl="0" indent="0" algn="l" rtl="0">
              <a:spcBef>
                <a:spcPts val="1000"/>
              </a:spcBef>
              <a:spcAft>
                <a:spcPts val="0"/>
              </a:spcAft>
              <a:buSzPts val="1440"/>
              <a:buNone/>
            </a:pPr>
            <a:endParaRPr sz="1800" b="0">
              <a:solidFill>
                <a:schemeClr val="dk1"/>
              </a:solidFill>
            </a:endParaRPr>
          </a:p>
          <a:p>
            <a:pPr marL="0" lvl="0" indent="0" algn="l" rtl="0">
              <a:spcBef>
                <a:spcPts val="1000"/>
              </a:spcBef>
              <a:spcAft>
                <a:spcPts val="0"/>
              </a:spcAft>
              <a:buSzPts val="1440"/>
              <a:buNone/>
            </a:pPr>
            <a:endParaRPr sz="1800" b="0">
              <a:solidFill>
                <a:schemeClr val="dk1"/>
              </a:solidFill>
            </a:endParaRPr>
          </a:p>
          <a:p>
            <a:pPr marL="0" lvl="0" indent="0" algn="l" rtl="0">
              <a:spcBef>
                <a:spcPts val="1000"/>
              </a:spcBef>
              <a:spcAft>
                <a:spcPts val="0"/>
              </a:spcAft>
              <a:buSzPts val="1440"/>
              <a:buNone/>
            </a:pPr>
            <a:endParaRPr sz="1800"/>
          </a:p>
          <a:p>
            <a:pPr marL="0" lvl="0" indent="0" algn="l" rtl="0">
              <a:spcBef>
                <a:spcPts val="1000"/>
              </a:spcBef>
              <a:spcAft>
                <a:spcPts val="0"/>
              </a:spcAft>
              <a:buSzPts val="1920"/>
              <a:buNone/>
            </a:pPr>
            <a:endParaRPr/>
          </a:p>
        </p:txBody>
      </p:sp>
      <p:sp>
        <p:nvSpPr>
          <p:cNvPr id="216" name="Google Shape;216;p10"/>
          <p:cNvSpPr txBox="1"/>
          <p:nvPr/>
        </p:nvSpPr>
        <p:spPr>
          <a:xfrm>
            <a:off x="254000" y="1397675"/>
            <a:ext cx="8670000" cy="5017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cap="none" dirty="0">
                <a:solidFill>
                  <a:schemeClr val="lt1"/>
                </a:solidFill>
                <a:latin typeface="Century Gothic"/>
                <a:ea typeface="Century Gothic"/>
                <a:cs typeface="Century Gothic"/>
                <a:sym typeface="Century Gothic"/>
              </a:rPr>
              <a:t>The District monitors student progress through both formal an</a:t>
            </a:r>
            <a:r>
              <a:rPr lang="en-US" sz="1600" b="1" dirty="0">
                <a:solidFill>
                  <a:schemeClr val="lt1"/>
                </a:solidFill>
                <a:latin typeface="Century Gothic"/>
                <a:ea typeface="Century Gothic"/>
                <a:cs typeface="Century Gothic"/>
                <a:sym typeface="Century Gothic"/>
              </a:rPr>
              <a:t>d informal assessments </a:t>
            </a:r>
            <a:r>
              <a:rPr lang="en-US" sz="1600" b="1" i="0" u="none" strike="noStrike" cap="none" dirty="0">
                <a:solidFill>
                  <a:schemeClr val="lt1"/>
                </a:solidFill>
                <a:latin typeface="Century Gothic"/>
                <a:ea typeface="Century Gothic"/>
                <a:cs typeface="Century Gothic"/>
                <a:sym typeface="Century Gothic"/>
              </a:rPr>
              <a:t>in order to </a:t>
            </a:r>
            <a:r>
              <a:rPr lang="en-US" sz="1600" b="1" dirty="0">
                <a:solidFill>
                  <a:schemeClr val="lt1"/>
                </a:solidFill>
                <a:latin typeface="Century Gothic"/>
                <a:ea typeface="Century Gothic"/>
                <a:cs typeface="Century Gothic"/>
                <a:sym typeface="Century Gothic"/>
              </a:rPr>
              <a:t>ascertain</a:t>
            </a:r>
            <a:r>
              <a:rPr lang="en-US" sz="1600" b="1" i="0" u="none" strike="noStrike" cap="none" dirty="0">
                <a:solidFill>
                  <a:schemeClr val="lt1"/>
                </a:solidFill>
                <a:latin typeface="Century Gothic"/>
                <a:ea typeface="Century Gothic"/>
                <a:cs typeface="Century Gothic"/>
                <a:sym typeface="Century Gothic"/>
              </a:rPr>
              <a:t> stude</a:t>
            </a:r>
            <a:r>
              <a:rPr lang="en-US" sz="1600" b="1" dirty="0">
                <a:solidFill>
                  <a:schemeClr val="lt1"/>
                </a:solidFill>
                <a:latin typeface="Century Gothic"/>
                <a:ea typeface="Century Gothic"/>
                <a:cs typeface="Century Gothic"/>
                <a:sym typeface="Century Gothic"/>
              </a:rPr>
              <a:t>nt academic progress with the standards, inform planning, and drive instruction for increased and targeted student outcomes.</a:t>
            </a:r>
            <a:r>
              <a:rPr lang="en-US" sz="1600" b="1" i="0" u="none" strike="noStrike" cap="none" dirty="0">
                <a:solidFill>
                  <a:schemeClr val="lt1"/>
                </a:solidFill>
                <a:latin typeface="Century Gothic"/>
                <a:ea typeface="Century Gothic"/>
                <a:cs typeface="Century Gothic"/>
                <a:sym typeface="Century Gothic"/>
              </a:rPr>
              <a:t>  The </a:t>
            </a:r>
            <a:r>
              <a:rPr lang="en-US" sz="1600" b="1" dirty="0">
                <a:solidFill>
                  <a:schemeClr val="lt1"/>
                </a:solidFill>
                <a:latin typeface="Century Gothic"/>
                <a:ea typeface="Century Gothic"/>
                <a:cs typeface="Century Gothic"/>
                <a:sym typeface="Century Gothic"/>
              </a:rPr>
              <a:t>2021-2022 </a:t>
            </a:r>
            <a:r>
              <a:rPr lang="en-US" sz="1600" b="1" i="0" u="none" strike="noStrike" cap="none" dirty="0">
                <a:solidFill>
                  <a:schemeClr val="lt1"/>
                </a:solidFill>
                <a:latin typeface="Century Gothic"/>
                <a:ea typeface="Century Gothic"/>
                <a:cs typeface="Century Gothic"/>
                <a:sym typeface="Century Gothic"/>
              </a:rPr>
              <a:t>formal </a:t>
            </a:r>
            <a:r>
              <a:rPr lang="en-US" sz="1600" b="1" dirty="0">
                <a:solidFill>
                  <a:schemeClr val="lt1"/>
                </a:solidFill>
                <a:latin typeface="Century Gothic"/>
                <a:ea typeface="Century Gothic"/>
                <a:cs typeface="Century Gothic"/>
                <a:sym typeface="Century Gothic"/>
              </a:rPr>
              <a:t>assessments planned are as follows:</a:t>
            </a:r>
            <a:endParaRPr sz="1600" b="1" dirty="0"/>
          </a:p>
          <a:p>
            <a:pPr marL="0" marR="0" lvl="0" indent="0" algn="l" rtl="0">
              <a:spcBef>
                <a:spcPts val="0"/>
              </a:spcBef>
              <a:spcAft>
                <a:spcPts val="0"/>
              </a:spcAft>
              <a:buNone/>
            </a:pPr>
            <a:endParaRPr sz="1600" b="1" dirty="0">
              <a:solidFill>
                <a:schemeClr val="lt1"/>
              </a:solidFill>
              <a:latin typeface="Arial"/>
              <a:ea typeface="Arial"/>
              <a:cs typeface="Arial"/>
              <a:sym typeface="Arial"/>
            </a:endParaRPr>
          </a:p>
          <a:p>
            <a:pPr marL="0" marR="0" lvl="0" indent="0" algn="l" rtl="0">
              <a:spcBef>
                <a:spcPts val="0"/>
              </a:spcBef>
              <a:spcAft>
                <a:spcPts val="0"/>
              </a:spcAft>
              <a:buNone/>
            </a:pPr>
            <a:r>
              <a:rPr lang="en-US" sz="1600" b="1" dirty="0">
                <a:solidFill>
                  <a:schemeClr val="dk1"/>
                </a:solidFill>
                <a:latin typeface="Arial"/>
                <a:ea typeface="Arial"/>
                <a:cs typeface="Arial"/>
                <a:sym typeface="Arial"/>
              </a:rPr>
              <a:t>K-5 ELA</a:t>
            </a:r>
            <a:endParaRPr sz="1600" dirty="0">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600"/>
              <a:buFont typeface="Arial"/>
              <a:buChar char="•"/>
            </a:pPr>
            <a:r>
              <a:rPr lang="en-US" sz="1600" b="1" dirty="0">
                <a:solidFill>
                  <a:schemeClr val="lt1"/>
                </a:solidFill>
                <a:latin typeface="Arial"/>
                <a:ea typeface="Arial"/>
                <a:cs typeface="Arial"/>
                <a:sym typeface="Arial"/>
              </a:rPr>
              <a:t>FLKRS </a:t>
            </a:r>
            <a:r>
              <a:rPr lang="en-US" sz="1600" dirty="0">
                <a:solidFill>
                  <a:schemeClr val="lt1"/>
                </a:solidFill>
                <a:sym typeface="Arial"/>
              </a:rPr>
              <a:t>(K only - statutorily required during the first 30 days of school)</a:t>
            </a:r>
            <a:endParaRPr sz="1600" dirty="0"/>
          </a:p>
          <a:p>
            <a:pPr marL="171450" marR="0" lvl="0" indent="-184150" algn="l" rtl="0">
              <a:spcBef>
                <a:spcPts val="0"/>
              </a:spcBef>
              <a:spcAft>
                <a:spcPts val="0"/>
              </a:spcAft>
              <a:buClr>
                <a:schemeClr val="lt1"/>
              </a:buClr>
              <a:buSzPts val="1600"/>
              <a:buFont typeface="Arial"/>
              <a:buChar char="•"/>
            </a:pPr>
            <a:r>
              <a:rPr lang="en-US" sz="1600" b="1" dirty="0">
                <a:solidFill>
                  <a:schemeClr val="lt1"/>
                </a:solidFill>
                <a:effectLst>
                  <a:outerShdw blurRad="38100" dist="38100" dir="2700000" algn="tl">
                    <a:srgbClr val="000000">
                      <a:alpha val="43137"/>
                    </a:srgbClr>
                  </a:outerShdw>
                </a:effectLst>
                <a:latin typeface="Arial"/>
                <a:ea typeface="Arial"/>
                <a:cs typeface="Arial"/>
                <a:sym typeface="Arial"/>
              </a:rPr>
              <a:t>DIBELS</a:t>
            </a:r>
            <a:r>
              <a:rPr lang="en-US" sz="1600" dirty="0">
                <a:solidFill>
                  <a:schemeClr val="lt1"/>
                </a:solidFill>
                <a:effectLst>
                  <a:outerShdw blurRad="38100" dist="38100" dir="2700000" algn="tl">
                    <a:srgbClr val="000000">
                      <a:alpha val="43137"/>
                    </a:srgbClr>
                  </a:outerShdw>
                </a:effectLst>
                <a:sym typeface="Arial"/>
              </a:rPr>
              <a:t> (ALL students in grades K-5, three times per year--beginning, middle, end)</a:t>
            </a:r>
            <a:endParaRPr sz="1600" dirty="0">
              <a:effectLst>
                <a:outerShdw blurRad="38100" dist="38100" dir="2700000" algn="tl">
                  <a:srgbClr val="000000">
                    <a:alpha val="43137"/>
                  </a:srgbClr>
                </a:outerShdw>
              </a:effectLst>
            </a:endParaRPr>
          </a:p>
          <a:p>
            <a:pPr marL="171450" marR="0" lvl="0" indent="-184150" algn="l" rtl="0">
              <a:spcBef>
                <a:spcPts val="0"/>
              </a:spcBef>
              <a:spcAft>
                <a:spcPts val="0"/>
              </a:spcAft>
              <a:buClr>
                <a:schemeClr val="lt1"/>
              </a:buClr>
              <a:buSzPts val="1600"/>
              <a:buFont typeface="Arial"/>
              <a:buChar char="•"/>
            </a:pPr>
            <a:r>
              <a:rPr lang="en-US" sz="1600" b="1" dirty="0">
                <a:solidFill>
                  <a:schemeClr val="lt1"/>
                </a:solidFill>
                <a:effectLst>
                  <a:outerShdw blurRad="38100" dist="38100" dir="2700000" algn="tl">
                    <a:srgbClr val="000000">
                      <a:alpha val="43137"/>
                    </a:srgbClr>
                  </a:outerShdw>
                </a:effectLst>
                <a:latin typeface="Arial"/>
                <a:ea typeface="Arial"/>
                <a:cs typeface="Arial"/>
                <a:sym typeface="Arial"/>
              </a:rPr>
              <a:t>AIMS</a:t>
            </a:r>
            <a:r>
              <a:rPr lang="en-US" sz="1600" dirty="0">
                <a:solidFill>
                  <a:schemeClr val="lt1"/>
                </a:solidFill>
                <a:effectLst>
                  <a:outerShdw blurRad="38100" dist="38100" dir="2700000" algn="tl">
                    <a:srgbClr val="000000">
                      <a:alpha val="43137"/>
                    </a:srgbClr>
                  </a:outerShdw>
                </a:effectLst>
                <a:sym typeface="Arial"/>
              </a:rPr>
              <a:t> (Grades 2-5, three times per year--Q1, Q2, Q3)</a:t>
            </a:r>
            <a:endParaRPr sz="1600" dirty="0">
              <a:effectLst>
                <a:outerShdw blurRad="38100" dist="38100" dir="2700000" algn="tl">
                  <a:srgbClr val="000000">
                    <a:alpha val="43137"/>
                  </a:srgbClr>
                </a:outerShdw>
              </a:effectLst>
            </a:endParaRPr>
          </a:p>
          <a:p>
            <a:pPr marL="171450" marR="0" lvl="0" indent="-184150" algn="l" rtl="0">
              <a:spcBef>
                <a:spcPts val="0"/>
              </a:spcBef>
              <a:spcAft>
                <a:spcPts val="0"/>
              </a:spcAft>
              <a:buClr>
                <a:schemeClr val="lt1"/>
              </a:buClr>
              <a:buSzPts val="1600"/>
              <a:buFont typeface="Arial"/>
              <a:buChar char="•"/>
            </a:pPr>
            <a:r>
              <a:rPr lang="en-US" sz="1600" b="1" dirty="0">
                <a:solidFill>
                  <a:schemeClr val="lt1"/>
                </a:solidFill>
                <a:effectLst>
                  <a:outerShdw blurRad="38100" dist="38100" dir="2700000" algn="tl">
                    <a:srgbClr val="000000">
                      <a:alpha val="43137"/>
                    </a:srgbClr>
                  </a:outerShdw>
                </a:effectLst>
                <a:latin typeface="Arial"/>
                <a:ea typeface="Arial"/>
                <a:cs typeface="Arial"/>
                <a:sym typeface="Arial"/>
              </a:rPr>
              <a:t>ISIP </a:t>
            </a:r>
            <a:r>
              <a:rPr lang="en-US" sz="1600" dirty="0">
                <a:solidFill>
                  <a:schemeClr val="lt1"/>
                </a:solidFill>
                <a:effectLst>
                  <a:outerShdw blurRad="38100" dist="38100" dir="2700000" algn="tl">
                    <a:srgbClr val="000000">
                      <a:alpha val="43137"/>
                    </a:srgbClr>
                  </a:outerShdw>
                </a:effectLst>
                <a:sym typeface="Arial"/>
              </a:rPr>
              <a:t>(K-5, monthly or bi-monthly)</a:t>
            </a:r>
            <a:endParaRPr sz="1600" dirty="0">
              <a:effectLst>
                <a:outerShdw blurRad="38100" dist="38100" dir="2700000" algn="tl">
                  <a:srgbClr val="000000">
                    <a:alpha val="43137"/>
                  </a:srgbClr>
                </a:outerShdw>
              </a:effectLst>
            </a:endParaRPr>
          </a:p>
          <a:p>
            <a:pPr marL="171450" marR="0" lvl="0" indent="-184150" algn="l" rtl="0">
              <a:spcBef>
                <a:spcPts val="0"/>
              </a:spcBef>
              <a:spcAft>
                <a:spcPts val="0"/>
              </a:spcAft>
              <a:buClr>
                <a:schemeClr val="lt1"/>
              </a:buClr>
              <a:buSzPts val="1600"/>
              <a:buFont typeface="Arial"/>
              <a:buChar char="•"/>
            </a:pPr>
            <a:r>
              <a:rPr lang="en-US" sz="1600" b="1" dirty="0">
                <a:solidFill>
                  <a:schemeClr val="lt1"/>
                </a:solidFill>
                <a:effectLst>
                  <a:outerShdw blurRad="38100" dist="38100" dir="2700000" algn="tl">
                    <a:srgbClr val="000000">
                      <a:alpha val="43137"/>
                    </a:srgbClr>
                  </a:outerShdw>
                </a:effectLst>
                <a:latin typeface="Arial"/>
                <a:ea typeface="Arial"/>
                <a:cs typeface="Arial"/>
                <a:sym typeface="Arial"/>
              </a:rPr>
              <a:t>Formative Assessment Options:  </a:t>
            </a:r>
            <a:r>
              <a:rPr lang="en-US" sz="1600" dirty="0">
                <a:solidFill>
                  <a:schemeClr val="lt1"/>
                </a:solidFill>
                <a:effectLst>
                  <a:outerShdw blurRad="38100" dist="38100" dir="2700000" algn="tl">
                    <a:srgbClr val="000000">
                      <a:alpha val="43137"/>
                    </a:srgbClr>
                  </a:outerShdw>
                </a:effectLst>
                <a:sym typeface="Arial"/>
              </a:rPr>
              <a:t>(Benchmark Advance Assessments)</a:t>
            </a:r>
            <a:endParaRPr sz="1600" dirty="0">
              <a:effectLst>
                <a:outerShdw blurRad="38100" dist="38100" dir="2700000" algn="tl">
                  <a:srgbClr val="000000">
                    <a:alpha val="43137"/>
                  </a:srgbClr>
                </a:outerShdw>
              </a:effectLst>
            </a:endParaRPr>
          </a:p>
          <a:p>
            <a:pPr marL="0" marR="0" lvl="0" indent="0" algn="l" rtl="0">
              <a:spcBef>
                <a:spcPts val="0"/>
              </a:spcBef>
              <a:spcAft>
                <a:spcPts val="0"/>
              </a:spcAft>
              <a:buNone/>
            </a:pPr>
            <a:endParaRPr sz="1600" b="1" dirty="0">
              <a:solidFill>
                <a:srgbClr val="00B0F0"/>
              </a:solidFill>
              <a:latin typeface="Arial"/>
              <a:ea typeface="Arial"/>
              <a:cs typeface="Arial"/>
              <a:sym typeface="Arial"/>
            </a:endParaRPr>
          </a:p>
          <a:p>
            <a:pPr marL="0" marR="0" lvl="0" indent="0" algn="l" rtl="0">
              <a:spcBef>
                <a:spcPts val="0"/>
              </a:spcBef>
              <a:spcAft>
                <a:spcPts val="0"/>
              </a:spcAft>
              <a:buNone/>
            </a:pPr>
            <a:r>
              <a:rPr lang="en-US" sz="1600" b="1" dirty="0">
                <a:solidFill>
                  <a:schemeClr val="dk1"/>
                </a:solidFill>
                <a:latin typeface="Arial"/>
                <a:ea typeface="Arial"/>
                <a:cs typeface="Arial"/>
                <a:sym typeface="Arial"/>
              </a:rPr>
              <a:t>K-5 Math</a:t>
            </a:r>
            <a:endParaRPr sz="1600" dirty="0">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600"/>
              <a:buFont typeface="Arial"/>
              <a:buChar char="•"/>
            </a:pPr>
            <a:r>
              <a:rPr lang="en-US" sz="1600" b="1" dirty="0">
                <a:solidFill>
                  <a:schemeClr val="lt1"/>
                </a:solidFill>
                <a:effectLst>
                  <a:outerShdw blurRad="38100" dist="38100" dir="2700000" algn="tl">
                    <a:srgbClr val="000000">
                      <a:alpha val="43137"/>
                    </a:srgbClr>
                  </a:outerShdw>
                </a:effectLst>
                <a:latin typeface="Arial"/>
                <a:ea typeface="Arial"/>
                <a:cs typeface="Arial"/>
                <a:sym typeface="Arial"/>
              </a:rPr>
              <a:t>AIMS</a:t>
            </a:r>
            <a:r>
              <a:rPr lang="en-US" sz="1600" dirty="0">
                <a:solidFill>
                  <a:schemeClr val="lt1"/>
                </a:solidFill>
                <a:effectLst>
                  <a:outerShdw blurRad="38100" dist="38100" dir="2700000" algn="tl">
                    <a:srgbClr val="000000">
                      <a:alpha val="43137"/>
                    </a:srgbClr>
                  </a:outerShdw>
                </a:effectLst>
                <a:sym typeface="Arial"/>
              </a:rPr>
              <a:t> (Grades K-5, three times per year--Q1, Q2, Q3)</a:t>
            </a:r>
            <a:endParaRPr sz="1600" dirty="0">
              <a:effectLst>
                <a:outerShdw blurRad="38100" dist="38100" dir="2700000" algn="tl">
                  <a:srgbClr val="000000">
                    <a:alpha val="43137"/>
                  </a:srgbClr>
                </a:outerShdw>
              </a:effectLst>
            </a:endParaRPr>
          </a:p>
          <a:p>
            <a:pPr marL="171450" marR="0" lvl="0" indent="-184150" algn="l" rtl="0">
              <a:spcBef>
                <a:spcPts val="0"/>
              </a:spcBef>
              <a:spcAft>
                <a:spcPts val="0"/>
              </a:spcAft>
              <a:buClr>
                <a:schemeClr val="lt1"/>
              </a:buClr>
              <a:buSzPts val="1600"/>
              <a:buFont typeface="Arial"/>
              <a:buChar char="•"/>
            </a:pPr>
            <a:r>
              <a:rPr lang="en-US" sz="1600" b="1" dirty="0">
                <a:solidFill>
                  <a:schemeClr val="lt1"/>
                </a:solidFill>
                <a:effectLst>
                  <a:outerShdw blurRad="38100" dist="38100" dir="2700000" algn="tl">
                    <a:srgbClr val="000000">
                      <a:alpha val="43137"/>
                    </a:srgbClr>
                  </a:outerShdw>
                </a:effectLst>
                <a:latin typeface="Arial"/>
                <a:ea typeface="Arial"/>
                <a:cs typeface="Arial"/>
                <a:sym typeface="Arial"/>
              </a:rPr>
              <a:t>ISIP </a:t>
            </a:r>
            <a:r>
              <a:rPr lang="en-US" sz="1600" dirty="0">
                <a:solidFill>
                  <a:schemeClr val="lt1"/>
                </a:solidFill>
                <a:effectLst>
                  <a:outerShdw blurRad="38100" dist="38100" dir="2700000" algn="tl">
                    <a:srgbClr val="000000">
                      <a:alpha val="43137"/>
                    </a:srgbClr>
                  </a:outerShdw>
                </a:effectLst>
                <a:sym typeface="Arial"/>
              </a:rPr>
              <a:t>(K-5, monthly or bi-monthly)</a:t>
            </a:r>
            <a:endParaRPr sz="1600" dirty="0">
              <a:effectLst>
                <a:outerShdw blurRad="38100" dist="38100" dir="2700000" algn="tl">
                  <a:srgbClr val="000000">
                    <a:alpha val="43137"/>
                  </a:srgbClr>
                </a:outerShdw>
              </a:effectLst>
            </a:endParaRPr>
          </a:p>
          <a:p>
            <a:pPr marL="171450" marR="0" lvl="0" indent="-184150" algn="l" rtl="0">
              <a:spcBef>
                <a:spcPts val="0"/>
              </a:spcBef>
              <a:spcAft>
                <a:spcPts val="0"/>
              </a:spcAft>
              <a:buClr>
                <a:schemeClr val="lt1"/>
              </a:buClr>
              <a:buSzPts val="1600"/>
              <a:buFont typeface="Arial"/>
              <a:buChar char="•"/>
            </a:pPr>
            <a:r>
              <a:rPr lang="en-US" sz="1600" b="1" dirty="0">
                <a:solidFill>
                  <a:schemeClr val="lt1"/>
                </a:solidFill>
                <a:effectLst>
                  <a:outerShdw blurRad="38100" dist="38100" dir="2700000" algn="tl">
                    <a:srgbClr val="000000">
                      <a:alpha val="43137"/>
                    </a:srgbClr>
                  </a:outerShdw>
                </a:effectLst>
                <a:latin typeface="Arial"/>
                <a:ea typeface="Arial"/>
                <a:cs typeface="Arial"/>
                <a:sym typeface="Arial"/>
              </a:rPr>
              <a:t>Formative Assessment Options:  </a:t>
            </a:r>
            <a:r>
              <a:rPr lang="en-US" sz="1600" dirty="0">
                <a:solidFill>
                  <a:schemeClr val="lt1"/>
                </a:solidFill>
                <a:effectLst>
                  <a:outerShdw blurRad="38100" dist="38100" dir="2700000" algn="tl">
                    <a:srgbClr val="000000">
                      <a:alpha val="43137"/>
                    </a:srgbClr>
                  </a:outerShdw>
                </a:effectLst>
                <a:sym typeface="Arial"/>
              </a:rPr>
              <a:t>(Big Ideas Assessments)</a:t>
            </a:r>
            <a:endParaRPr sz="1600" dirty="0">
              <a:effectLst>
                <a:outerShdw blurRad="38100" dist="38100" dir="2700000" algn="tl">
                  <a:srgbClr val="000000">
                    <a:alpha val="43137"/>
                  </a:srgbClr>
                </a:outerShdw>
              </a:effectLst>
            </a:endParaRPr>
          </a:p>
          <a:p>
            <a:pPr marL="0" marR="0" lvl="0" indent="0" algn="l" rtl="0">
              <a:spcBef>
                <a:spcPts val="0"/>
              </a:spcBef>
              <a:spcAft>
                <a:spcPts val="0"/>
              </a:spcAft>
              <a:buNone/>
            </a:pPr>
            <a:endParaRPr sz="1600" b="1" dirty="0">
              <a:solidFill>
                <a:srgbClr val="00B0F0"/>
              </a:solidFill>
              <a:effectLst>
                <a:outerShdw blurRad="38100" dist="38100" dir="2700000" algn="tl">
                  <a:srgbClr val="000000">
                    <a:alpha val="43137"/>
                  </a:srgbClr>
                </a:outerShdw>
              </a:effectLst>
              <a:latin typeface="Arial"/>
              <a:ea typeface="Arial"/>
              <a:cs typeface="Arial"/>
              <a:sym typeface="Arial"/>
            </a:endParaRPr>
          </a:p>
          <a:p>
            <a:pPr marL="0" marR="0" lvl="0" indent="0" algn="l" rtl="0">
              <a:spcBef>
                <a:spcPts val="0"/>
              </a:spcBef>
              <a:spcAft>
                <a:spcPts val="0"/>
              </a:spcAft>
              <a:buNone/>
            </a:pPr>
            <a:r>
              <a:rPr lang="en-US" sz="1600" b="1" dirty="0">
                <a:solidFill>
                  <a:schemeClr val="dk1"/>
                </a:solidFill>
                <a:effectLst>
                  <a:outerShdw blurRad="38100" dist="38100" dir="2700000" algn="tl">
                    <a:srgbClr val="000000">
                      <a:alpha val="43137"/>
                    </a:srgbClr>
                  </a:outerShdw>
                </a:effectLst>
                <a:latin typeface="Arial"/>
                <a:ea typeface="Arial"/>
                <a:cs typeface="Arial"/>
                <a:sym typeface="Arial"/>
              </a:rPr>
              <a:t>3-5 Science </a:t>
            </a:r>
            <a:endParaRPr sz="1600" dirty="0">
              <a:solidFill>
                <a:schemeClr val="dk1"/>
              </a:solidFill>
              <a:effectLst>
                <a:outerShdw blurRad="38100" dist="38100" dir="2700000" algn="tl">
                  <a:srgbClr val="000000">
                    <a:alpha val="43137"/>
                  </a:srgbClr>
                </a:outerShdw>
              </a:effectLst>
              <a:latin typeface="Arial"/>
              <a:ea typeface="Arial"/>
              <a:cs typeface="Arial"/>
              <a:sym typeface="Arial"/>
            </a:endParaRPr>
          </a:p>
          <a:p>
            <a:pPr marL="171450" marR="0" lvl="0" indent="-184150" algn="l" rtl="0">
              <a:spcBef>
                <a:spcPts val="0"/>
              </a:spcBef>
              <a:spcAft>
                <a:spcPts val="0"/>
              </a:spcAft>
              <a:buClr>
                <a:schemeClr val="lt1"/>
              </a:buClr>
              <a:buSzPts val="1600"/>
              <a:buFont typeface="Arial"/>
              <a:buChar char="•"/>
            </a:pPr>
            <a:r>
              <a:rPr lang="en-US" sz="1600" b="1" dirty="0">
                <a:solidFill>
                  <a:schemeClr val="lt1"/>
                </a:solidFill>
                <a:effectLst>
                  <a:outerShdw blurRad="38100" dist="38100" dir="2700000" algn="tl">
                    <a:srgbClr val="000000">
                      <a:alpha val="43137"/>
                    </a:srgbClr>
                  </a:outerShdw>
                </a:effectLst>
                <a:latin typeface="Arial"/>
                <a:ea typeface="Arial"/>
                <a:cs typeface="Arial"/>
                <a:sym typeface="Arial"/>
              </a:rPr>
              <a:t>AIMS</a:t>
            </a:r>
            <a:r>
              <a:rPr lang="en-US" sz="1600" dirty="0">
                <a:solidFill>
                  <a:schemeClr val="lt1"/>
                </a:solidFill>
                <a:effectLst>
                  <a:outerShdw blurRad="38100" dist="38100" dir="2700000" algn="tl">
                    <a:srgbClr val="000000">
                      <a:alpha val="43137"/>
                    </a:srgbClr>
                  </a:outerShdw>
                </a:effectLst>
                <a:sym typeface="Arial"/>
              </a:rPr>
              <a:t> (Grades 3-5, three times per year--Q1, Q2, Q3)</a:t>
            </a:r>
            <a:endParaRPr sz="1600" dirty="0">
              <a:effectLst>
                <a:outerShdw blurRad="38100" dist="38100" dir="2700000" algn="tl">
                  <a:srgbClr val="000000">
                    <a:alpha val="43137"/>
                  </a:srgbClr>
                </a:outerShdw>
              </a:effectLst>
            </a:endParaRPr>
          </a:p>
          <a:p>
            <a:pPr marL="171450" marR="0" lvl="0" indent="-184150" algn="l" rtl="0">
              <a:spcBef>
                <a:spcPts val="0"/>
              </a:spcBef>
              <a:spcAft>
                <a:spcPts val="0"/>
              </a:spcAft>
              <a:buClr>
                <a:schemeClr val="lt1"/>
              </a:buClr>
              <a:buSzPts val="1600"/>
              <a:buFont typeface="Arial"/>
              <a:buChar char="•"/>
            </a:pPr>
            <a:r>
              <a:rPr lang="en-US" sz="1600" b="1" dirty="0">
                <a:solidFill>
                  <a:schemeClr val="lt1"/>
                </a:solidFill>
                <a:effectLst>
                  <a:outerShdw blurRad="38100" dist="38100" dir="2700000" algn="tl">
                    <a:srgbClr val="000000">
                      <a:alpha val="43137"/>
                    </a:srgbClr>
                  </a:outerShdw>
                </a:effectLst>
                <a:latin typeface="Arial"/>
                <a:ea typeface="Arial"/>
                <a:cs typeface="Arial"/>
                <a:sym typeface="Arial"/>
              </a:rPr>
              <a:t>Formative Assessment Options:  </a:t>
            </a:r>
            <a:r>
              <a:rPr lang="en-US" sz="1600" dirty="0">
                <a:solidFill>
                  <a:schemeClr val="lt1"/>
                </a:solidFill>
                <a:effectLst>
                  <a:outerShdw blurRad="38100" dist="38100" dir="2700000" algn="tl">
                    <a:srgbClr val="000000">
                      <a:alpha val="43137"/>
                    </a:srgbClr>
                  </a:outerShdw>
                </a:effectLst>
                <a:sym typeface="Arial"/>
              </a:rPr>
              <a:t>(HMH Science Assessments)</a:t>
            </a:r>
            <a:endParaRPr sz="1600" dirty="0">
              <a:solidFill>
                <a:schemeClr val="lt1"/>
              </a:solidFill>
              <a:effectLst>
                <a:outerShdw blurRad="38100" dist="38100" dir="2700000" algn="tl">
                  <a:srgbClr val="000000">
                    <a:alpha val="43137"/>
                  </a:srgbClr>
                </a:outerShdw>
              </a:effectLst>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1"/>
          <p:cNvSpPr txBox="1">
            <a:spLocks noGrp="1"/>
          </p:cNvSpPr>
          <p:nvPr>
            <p:ph type="title"/>
          </p:nvPr>
        </p:nvSpPr>
        <p:spPr>
          <a:xfrm>
            <a:off x="237225" y="557063"/>
            <a:ext cx="8715300" cy="60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Font typeface="Calibri"/>
              <a:buNone/>
            </a:pPr>
            <a:r>
              <a:rPr lang="en-US" sz="3200" b="1">
                <a:solidFill>
                  <a:schemeClr val="dk1"/>
                </a:solidFill>
                <a:latin typeface="Calibri"/>
                <a:ea typeface="Calibri"/>
                <a:cs typeface="Calibri"/>
                <a:sym typeface="Calibri"/>
              </a:rPr>
              <a:t>Florida Standards Assessment</a:t>
            </a:r>
            <a:endParaRPr sz="3200">
              <a:solidFill>
                <a:schemeClr val="dk1"/>
              </a:solidFill>
              <a:latin typeface="Calibri"/>
              <a:ea typeface="Calibri"/>
              <a:cs typeface="Calibri"/>
              <a:sym typeface="Calibri"/>
            </a:endParaRPr>
          </a:p>
        </p:txBody>
      </p:sp>
      <p:sp>
        <p:nvSpPr>
          <p:cNvPr id="222" name="Google Shape;222;p11"/>
          <p:cNvSpPr txBox="1"/>
          <p:nvPr/>
        </p:nvSpPr>
        <p:spPr>
          <a:xfrm>
            <a:off x="237250" y="1844325"/>
            <a:ext cx="8715300" cy="3939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000" b="0" i="0" u="none" strike="noStrike" cap="none" dirty="0">
              <a:solidFill>
                <a:srgbClr val="3F3F3F"/>
              </a:solidFill>
              <a:latin typeface="Trebuchet MS"/>
              <a:ea typeface="Trebuchet MS"/>
              <a:cs typeface="Trebuchet MS"/>
              <a:sym typeface="Trebuchet MS"/>
            </a:endParaRPr>
          </a:p>
          <a:p>
            <a:pPr marL="0" marR="0" lvl="0" indent="0" algn="l" rtl="0">
              <a:spcBef>
                <a:spcPts val="0"/>
              </a:spcBef>
              <a:spcAft>
                <a:spcPts val="0"/>
              </a:spcAft>
              <a:buNone/>
            </a:pPr>
            <a:r>
              <a:rPr lang="en-US" sz="2000" b="0" i="0" u="none" strike="noStrike" cap="none" dirty="0">
                <a:solidFill>
                  <a:srgbClr val="3F3F3F"/>
                </a:solidFill>
                <a:latin typeface="Trebuchet MS"/>
                <a:ea typeface="Trebuchet MS"/>
                <a:cs typeface="Trebuchet MS"/>
                <a:sym typeface="Trebuchet MS"/>
              </a:rPr>
              <a:t>    </a:t>
            </a:r>
            <a:r>
              <a:rPr lang="en-US" sz="2800" b="0" i="0" u="none" strike="noStrike" cap="none" dirty="0">
                <a:solidFill>
                  <a:schemeClr val="lt1"/>
                </a:solidFill>
                <a:latin typeface="Trebuchet MS"/>
                <a:ea typeface="Trebuchet MS"/>
                <a:cs typeface="Trebuchet MS"/>
                <a:sym typeface="Trebuchet MS"/>
              </a:rPr>
              <a:t>Students are tested on:</a:t>
            </a:r>
            <a:endParaRPr sz="2800" b="0" i="0" u="none" strike="noStrike" cap="none" dirty="0">
              <a:solidFill>
                <a:schemeClr val="lt1"/>
              </a:solidFill>
              <a:latin typeface="Trebuchet MS"/>
              <a:ea typeface="Trebuchet MS"/>
              <a:cs typeface="Trebuchet MS"/>
              <a:sym typeface="Trebuchet MS"/>
            </a:endParaRPr>
          </a:p>
          <a:p>
            <a:pPr marL="658368" marR="0" lvl="1" indent="-482600" algn="l" rtl="0">
              <a:spcBef>
                <a:spcPts val="400"/>
              </a:spcBef>
              <a:spcAft>
                <a:spcPts val="0"/>
              </a:spcAft>
              <a:buClr>
                <a:srgbClr val="3F3F3F"/>
              </a:buClr>
              <a:buSzPts val="3200"/>
              <a:buFont typeface="Noto Sans Symbols"/>
              <a:buChar char="❖"/>
            </a:pPr>
            <a:r>
              <a:rPr lang="en-US" sz="2400" b="0" i="0" u="none" strike="noStrike" cap="none" dirty="0">
                <a:solidFill>
                  <a:schemeClr val="lt1"/>
                </a:solidFill>
                <a:latin typeface="Trebuchet MS"/>
                <a:ea typeface="Trebuchet MS"/>
                <a:cs typeface="Trebuchet MS"/>
                <a:sym typeface="Trebuchet MS"/>
              </a:rPr>
              <a:t>FSA English Language Arts: grades 3-10</a:t>
            </a:r>
            <a:endParaRPr lang="en-US" sz="2400" b="0" i="0" u="none" strike="noStrike" cap="none" dirty="0">
              <a:solidFill>
                <a:schemeClr val="lt1"/>
              </a:solidFill>
              <a:latin typeface="Century Gothic"/>
              <a:ea typeface="Trebuchet MS"/>
              <a:cs typeface="Trebuchet MS"/>
              <a:sym typeface="Century Gothic"/>
            </a:endParaRPr>
          </a:p>
          <a:p>
            <a:pPr marL="658368" marR="0" lvl="1" indent="-482600" algn="l" rtl="0">
              <a:spcBef>
                <a:spcPts val="400"/>
              </a:spcBef>
              <a:spcAft>
                <a:spcPts val="0"/>
              </a:spcAft>
              <a:buClr>
                <a:srgbClr val="3F3F3F"/>
              </a:buClr>
              <a:buSzPts val="3200"/>
              <a:buFont typeface="Noto Sans Symbols"/>
              <a:buChar char="❖"/>
            </a:pPr>
            <a:r>
              <a:rPr lang="en-US" sz="2400" b="0" i="0" u="none" strike="noStrike" cap="none" dirty="0">
                <a:solidFill>
                  <a:schemeClr val="lt1"/>
                </a:solidFill>
                <a:latin typeface="Trebuchet MS"/>
                <a:ea typeface="Trebuchet MS"/>
                <a:cs typeface="Trebuchet MS"/>
                <a:sym typeface="Trebuchet MS"/>
              </a:rPr>
              <a:t>FSA Writing Component included in ELA: grades 4 - 10</a:t>
            </a:r>
            <a:endParaRPr sz="2400" b="0" i="0" u="none" strike="noStrike" cap="none" dirty="0">
              <a:solidFill>
                <a:schemeClr val="lt1"/>
              </a:solidFill>
              <a:latin typeface="Century Gothic"/>
              <a:ea typeface="Century Gothic"/>
              <a:cs typeface="Century Gothic"/>
              <a:sym typeface="Century Gothic"/>
            </a:endParaRPr>
          </a:p>
          <a:p>
            <a:pPr marL="658368" marR="0" lvl="1" indent="-482600" algn="l" rtl="0">
              <a:spcBef>
                <a:spcPts val="400"/>
              </a:spcBef>
              <a:spcAft>
                <a:spcPts val="0"/>
              </a:spcAft>
              <a:buClr>
                <a:srgbClr val="3F3F3F"/>
              </a:buClr>
              <a:buSzPts val="3200"/>
              <a:buFont typeface="Noto Sans Symbols"/>
              <a:buChar char="❖"/>
            </a:pPr>
            <a:r>
              <a:rPr lang="en-US" sz="2400" b="0" i="0" u="none" strike="noStrike" cap="none" dirty="0">
                <a:solidFill>
                  <a:schemeClr val="lt1"/>
                </a:solidFill>
                <a:latin typeface="Trebuchet MS"/>
                <a:ea typeface="Trebuchet MS"/>
                <a:cs typeface="Trebuchet MS"/>
                <a:sym typeface="Trebuchet MS"/>
              </a:rPr>
              <a:t>FSA Mathematics Grade 3-8</a:t>
            </a:r>
            <a:endParaRPr sz="2400" b="0" i="0" u="none" strike="noStrike" cap="none" dirty="0">
              <a:solidFill>
                <a:schemeClr val="lt1"/>
              </a:solidFill>
              <a:latin typeface="Century Gothic"/>
              <a:ea typeface="Century Gothic"/>
              <a:cs typeface="Century Gothic"/>
              <a:sym typeface="Century Gothic"/>
            </a:endParaRPr>
          </a:p>
          <a:p>
            <a:pPr marL="658368" marR="0" lvl="1" indent="-482600" algn="l" rtl="0">
              <a:spcBef>
                <a:spcPts val="400"/>
              </a:spcBef>
              <a:spcAft>
                <a:spcPts val="0"/>
              </a:spcAft>
              <a:buClr>
                <a:srgbClr val="3F3F3F"/>
              </a:buClr>
              <a:buSzPts val="3200"/>
              <a:buFont typeface="Noto Sans Symbols"/>
              <a:buChar char="❖"/>
            </a:pPr>
            <a:r>
              <a:rPr lang="en-US" sz="2400" b="0" i="0" u="none" strike="noStrike" cap="none" dirty="0">
                <a:solidFill>
                  <a:schemeClr val="lt1"/>
                </a:solidFill>
                <a:latin typeface="Trebuchet MS"/>
                <a:ea typeface="Trebuchet MS"/>
                <a:cs typeface="Trebuchet MS"/>
                <a:sym typeface="Trebuchet MS"/>
              </a:rPr>
              <a:t>SSA Science: Grades 5 and 8. </a:t>
            </a:r>
            <a:endParaRPr sz="2400" b="0" i="0" u="none" strike="noStrike" cap="none" dirty="0">
              <a:solidFill>
                <a:schemeClr val="lt1"/>
              </a:solidFill>
              <a:latin typeface="Century Gothic"/>
              <a:ea typeface="Century Gothic"/>
              <a:cs typeface="Century Gothic"/>
              <a:sym typeface="Century Gothic"/>
            </a:endParaRPr>
          </a:p>
          <a:p>
            <a:pPr marL="201168" marR="0" lvl="1" indent="0" algn="l" rtl="0">
              <a:spcBef>
                <a:spcPts val="560"/>
              </a:spcBef>
              <a:spcAft>
                <a:spcPts val="0"/>
              </a:spcAft>
              <a:buClr>
                <a:srgbClr val="3F3F3F"/>
              </a:buClr>
              <a:buSzPts val="2800"/>
              <a:buFont typeface="Calibri"/>
              <a:buNone/>
            </a:pPr>
            <a:r>
              <a:rPr lang="en-US" sz="2400" b="0" i="0" u="none" strike="noStrike" cap="none" dirty="0">
                <a:solidFill>
                  <a:schemeClr val="lt1"/>
                </a:solidFill>
                <a:latin typeface="Trebuchet MS"/>
                <a:ea typeface="Trebuchet MS"/>
                <a:cs typeface="Trebuchet MS"/>
                <a:sym typeface="Trebuchet MS"/>
              </a:rPr>
              <a:t> </a:t>
            </a:r>
            <a:r>
              <a:rPr lang="en-US" sz="2200" b="0" i="1" u="none" strike="noStrike" cap="none" dirty="0">
                <a:solidFill>
                  <a:srgbClr val="000000"/>
                </a:solidFill>
                <a:latin typeface="Arial"/>
                <a:ea typeface="Arial"/>
                <a:cs typeface="Arial"/>
                <a:sym typeface="Arial"/>
              </a:rPr>
              <a:t> </a:t>
            </a:r>
            <a:endParaRPr sz="2200" b="0" i="1"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2"/>
          <p:cNvSpPr txBox="1">
            <a:spLocks noGrp="1"/>
          </p:cNvSpPr>
          <p:nvPr>
            <p:ph type="title"/>
          </p:nvPr>
        </p:nvSpPr>
        <p:spPr>
          <a:xfrm>
            <a:off x="266700" y="0"/>
            <a:ext cx="88392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Working together!</a:t>
            </a:r>
            <a:r>
              <a:rPr lang="en-US" sz="4800" b="1">
                <a:solidFill>
                  <a:schemeClr val="lt1"/>
                </a:solidFill>
                <a:latin typeface="Calibri"/>
                <a:ea typeface="Calibri"/>
                <a:cs typeface="Calibri"/>
                <a:sym typeface="Calibri"/>
              </a:rPr>
              <a:t> </a:t>
            </a:r>
            <a:endParaRPr sz="4800" b="1">
              <a:solidFill>
                <a:schemeClr val="lt1"/>
              </a:solidFill>
              <a:latin typeface="Calibri"/>
              <a:ea typeface="Calibri"/>
              <a:cs typeface="Calibri"/>
              <a:sym typeface="Calibri"/>
            </a:endParaRPr>
          </a:p>
        </p:txBody>
      </p:sp>
      <p:sp>
        <p:nvSpPr>
          <p:cNvPr id="229" name="Google Shape;229;p12"/>
          <p:cNvSpPr txBox="1"/>
          <p:nvPr/>
        </p:nvSpPr>
        <p:spPr>
          <a:xfrm>
            <a:off x="266700" y="1266092"/>
            <a:ext cx="8610600" cy="536330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74320" marR="0" lvl="0" indent="-147320" algn="l" rtl="0">
              <a:spcBef>
                <a:spcPts val="0"/>
              </a:spcBef>
              <a:spcAft>
                <a:spcPts val="0"/>
              </a:spcAft>
              <a:buClr>
                <a:schemeClr val="dk2"/>
              </a:buClr>
              <a:buSzPts val="2000"/>
              <a:buFont typeface="Trebuchet MS"/>
              <a:buNone/>
            </a:pPr>
            <a:endParaRPr sz="2000" b="0" i="0" u="none" strike="noStrike" cap="none">
              <a:solidFill>
                <a:schemeClr val="dk1"/>
              </a:solidFill>
              <a:latin typeface="Trebuchet MS"/>
              <a:ea typeface="Trebuchet MS"/>
              <a:cs typeface="Trebuchet MS"/>
              <a:sym typeface="Trebuchet MS"/>
            </a:endParaRPr>
          </a:p>
          <a:p>
            <a:pPr marL="274320" marR="0" lvl="0" indent="-274320" algn="l" rtl="0">
              <a:spcBef>
                <a:spcPts val="400"/>
              </a:spcBef>
              <a:spcAft>
                <a:spcPts val="0"/>
              </a:spcAft>
              <a:buClr>
                <a:schemeClr val="dk2"/>
              </a:buClr>
              <a:buSzPts val="2000"/>
              <a:buFont typeface="Trebuchet MS"/>
              <a:buChar char="❖"/>
            </a:pPr>
            <a:r>
              <a:rPr lang="en-US" sz="2000" b="0" i="0" u="none" strike="noStrike" cap="none">
                <a:solidFill>
                  <a:schemeClr val="lt1"/>
                </a:solidFill>
                <a:latin typeface="Trebuchet MS"/>
                <a:ea typeface="Trebuchet MS"/>
                <a:cs typeface="Trebuchet MS"/>
                <a:sym typeface="Trebuchet MS"/>
              </a:rPr>
              <a:t>The ESSA law requires that all Title I schools and families work together.  </a:t>
            </a:r>
            <a:endParaRPr sz="1800">
              <a:solidFill>
                <a:schemeClr val="lt1"/>
              </a:solidFill>
              <a:latin typeface="Century Gothic"/>
              <a:ea typeface="Century Gothic"/>
              <a:cs typeface="Century Gothic"/>
              <a:sym typeface="Century Gothic"/>
            </a:endParaRPr>
          </a:p>
          <a:p>
            <a:pPr marL="274320" marR="0" lvl="0" indent="-274320" algn="l" rtl="0">
              <a:spcBef>
                <a:spcPts val="400"/>
              </a:spcBef>
              <a:spcAft>
                <a:spcPts val="0"/>
              </a:spcAft>
              <a:buClr>
                <a:schemeClr val="dk2"/>
              </a:buClr>
              <a:buSzPts val="2000"/>
              <a:buFont typeface="Trebuchet MS"/>
              <a:buChar char="❖"/>
            </a:pPr>
            <a:r>
              <a:rPr lang="en-US" sz="2000" b="0" i="0" u="none" strike="noStrike" cap="none">
                <a:solidFill>
                  <a:schemeClr val="lt1"/>
                </a:solidFill>
                <a:latin typeface="Trebuchet MS"/>
                <a:ea typeface="Trebuchet MS"/>
                <a:cs typeface="Trebuchet MS"/>
                <a:sym typeface="Trebuchet MS"/>
              </a:rPr>
              <a:t>How we work together is listed in our Beginning of School Packet:</a:t>
            </a:r>
            <a:endParaRPr sz="1800">
              <a:solidFill>
                <a:schemeClr val="lt1"/>
              </a:solidFill>
              <a:latin typeface="Century Gothic"/>
              <a:ea typeface="Century Gothic"/>
              <a:cs typeface="Century Gothic"/>
              <a:sym typeface="Century Gothic"/>
            </a:endParaRPr>
          </a:p>
          <a:p>
            <a:pPr marL="759143" marR="0" lvl="1" indent="-457200" algn="l" rtl="0">
              <a:spcBef>
                <a:spcPts val="400"/>
              </a:spcBef>
              <a:spcAft>
                <a:spcPts val="0"/>
              </a:spcAft>
              <a:buClr>
                <a:schemeClr val="dk2"/>
              </a:buClr>
              <a:buSzPts val="2000"/>
              <a:buFont typeface="Noto Sans Symbols"/>
              <a:buChar char="➢"/>
            </a:pPr>
            <a:r>
              <a:rPr lang="en-US" sz="2000" b="0" i="0" u="none" strike="noStrike" cap="none">
                <a:solidFill>
                  <a:schemeClr val="lt1"/>
                </a:solidFill>
                <a:latin typeface="Trebuchet MS"/>
                <a:ea typeface="Trebuchet MS"/>
                <a:cs typeface="Trebuchet MS"/>
                <a:sym typeface="Trebuchet MS"/>
              </a:rPr>
              <a:t>District Parent-Family Engagement Plan</a:t>
            </a:r>
            <a:endParaRPr sz="1800" b="0" i="0" u="none" strike="noStrike" cap="none">
              <a:solidFill>
                <a:schemeClr val="lt1"/>
              </a:solidFill>
              <a:latin typeface="Century Gothic"/>
              <a:ea typeface="Century Gothic"/>
              <a:cs typeface="Century Gothic"/>
              <a:sym typeface="Century Gothic"/>
            </a:endParaRPr>
          </a:p>
          <a:p>
            <a:pPr marL="759143" marR="0" lvl="1" indent="-457200" algn="l" rtl="0">
              <a:spcBef>
                <a:spcPts val="400"/>
              </a:spcBef>
              <a:spcAft>
                <a:spcPts val="0"/>
              </a:spcAft>
              <a:buClr>
                <a:schemeClr val="dk2"/>
              </a:buClr>
              <a:buSzPts val="2000"/>
              <a:buFont typeface="Noto Sans Symbols"/>
              <a:buChar char="➢"/>
            </a:pPr>
            <a:r>
              <a:rPr lang="en-US" sz="2000" b="0" i="0" u="none" strike="noStrike" cap="none">
                <a:solidFill>
                  <a:schemeClr val="lt1"/>
                </a:solidFill>
                <a:latin typeface="Trebuchet MS"/>
                <a:ea typeface="Trebuchet MS"/>
                <a:cs typeface="Trebuchet MS"/>
                <a:sym typeface="Trebuchet MS"/>
              </a:rPr>
              <a:t>School Level Parent &amp; Family Involvement Plan</a:t>
            </a:r>
            <a:endParaRPr sz="1800" b="0" i="0" u="none" strike="noStrike" cap="none">
              <a:solidFill>
                <a:schemeClr val="lt1"/>
              </a:solidFill>
              <a:latin typeface="Century Gothic"/>
              <a:ea typeface="Century Gothic"/>
              <a:cs typeface="Century Gothic"/>
              <a:sym typeface="Century Gothic"/>
            </a:endParaRPr>
          </a:p>
          <a:p>
            <a:pPr marL="759143" marR="0" lvl="1" indent="-457200" algn="l" rtl="0">
              <a:spcBef>
                <a:spcPts val="400"/>
              </a:spcBef>
              <a:spcAft>
                <a:spcPts val="0"/>
              </a:spcAft>
              <a:buClr>
                <a:schemeClr val="dk2"/>
              </a:buClr>
              <a:buSzPts val="2000"/>
              <a:buFont typeface="Noto Sans Symbols"/>
              <a:buChar char="➢"/>
            </a:pPr>
            <a:r>
              <a:rPr lang="en-US" sz="2000" b="0" i="0" u="none" strike="noStrike" cap="none">
                <a:solidFill>
                  <a:schemeClr val="lt1"/>
                </a:solidFill>
                <a:latin typeface="Trebuchet MS"/>
                <a:ea typeface="Trebuchet MS"/>
                <a:cs typeface="Trebuchet MS"/>
                <a:sym typeface="Trebuchet MS"/>
              </a:rPr>
              <a:t>Home-School Compact</a:t>
            </a:r>
            <a:endParaRPr sz="1800" b="0" i="0" u="none" strike="noStrike" cap="none">
              <a:solidFill>
                <a:schemeClr val="lt1"/>
              </a:solidFill>
              <a:latin typeface="Century Gothic"/>
              <a:ea typeface="Century Gothic"/>
              <a:cs typeface="Century Gothic"/>
              <a:sym typeface="Century Gothic"/>
            </a:endParaRPr>
          </a:p>
          <a:p>
            <a:pPr marL="943293" marR="0" lvl="2" indent="-457200" algn="l" rtl="0">
              <a:spcBef>
                <a:spcPts val="400"/>
              </a:spcBef>
              <a:spcAft>
                <a:spcPts val="0"/>
              </a:spcAft>
              <a:buClr>
                <a:schemeClr val="dk2"/>
              </a:buClr>
              <a:buSzPts val="2000"/>
              <a:buFont typeface="Noto Sans Symbols"/>
              <a:buChar char="■"/>
            </a:pPr>
            <a:r>
              <a:rPr lang="en-US" sz="2000">
                <a:solidFill>
                  <a:schemeClr val="lt1"/>
                </a:solidFill>
                <a:latin typeface="Trebuchet MS"/>
                <a:ea typeface="Trebuchet MS"/>
                <a:cs typeface="Trebuchet MS"/>
                <a:sym typeface="Trebuchet MS"/>
              </a:rPr>
              <a:t>W</a:t>
            </a:r>
            <a:r>
              <a:rPr lang="en-US" sz="2000" b="0" i="0" u="none" strike="noStrike" cap="none">
                <a:solidFill>
                  <a:schemeClr val="lt1"/>
                </a:solidFill>
                <a:latin typeface="Trebuchet MS"/>
                <a:ea typeface="Trebuchet MS"/>
                <a:cs typeface="Trebuchet MS"/>
                <a:sym typeface="Trebuchet MS"/>
              </a:rPr>
              <a:t>ill be </a:t>
            </a:r>
            <a:r>
              <a:rPr lang="en-US" sz="2000">
                <a:solidFill>
                  <a:schemeClr val="lt1"/>
                </a:solidFill>
                <a:latin typeface="Trebuchet MS"/>
                <a:ea typeface="Trebuchet MS"/>
                <a:cs typeface="Trebuchet MS"/>
                <a:sym typeface="Trebuchet MS"/>
              </a:rPr>
              <a:t>addressed</a:t>
            </a:r>
            <a:r>
              <a:rPr lang="en-US" sz="2000" b="0" i="0" u="none" strike="noStrike" cap="none">
                <a:solidFill>
                  <a:schemeClr val="lt1"/>
                </a:solidFill>
                <a:latin typeface="Trebuchet MS"/>
                <a:ea typeface="Trebuchet MS"/>
                <a:cs typeface="Trebuchet MS"/>
                <a:sym typeface="Trebuchet MS"/>
              </a:rPr>
              <a:t> during classroom visitations and Parent-Teacher Conferences</a:t>
            </a:r>
            <a:endParaRPr sz="1800" b="0" i="0" u="none" strike="noStrike" cap="none">
              <a:solidFill>
                <a:schemeClr val="lt1"/>
              </a:solidFill>
              <a:latin typeface="Century Gothic"/>
              <a:ea typeface="Century Gothic"/>
              <a:cs typeface="Century Gothic"/>
              <a:sym typeface="Century Gothic"/>
            </a:endParaRPr>
          </a:p>
          <a:p>
            <a:pPr marL="759143" marR="0" lvl="1" indent="-457200" algn="l" rtl="0">
              <a:spcBef>
                <a:spcPts val="400"/>
              </a:spcBef>
              <a:spcAft>
                <a:spcPts val="0"/>
              </a:spcAft>
              <a:buClr>
                <a:schemeClr val="dk2"/>
              </a:buClr>
              <a:buSzPts val="2000"/>
              <a:buFont typeface="Noto Sans Symbols"/>
              <a:buChar char="➢"/>
            </a:pPr>
            <a:r>
              <a:rPr lang="en-US" sz="2000" b="0" i="0" u="none" strike="noStrike" cap="none">
                <a:solidFill>
                  <a:schemeClr val="lt1"/>
                </a:solidFill>
                <a:latin typeface="Trebuchet MS"/>
                <a:ea typeface="Trebuchet MS"/>
                <a:cs typeface="Trebuchet MS"/>
                <a:sym typeface="Trebuchet MS"/>
              </a:rPr>
              <a:t>School Wide Improvement Plan (SWIP)</a:t>
            </a:r>
            <a:endParaRPr sz="1800" b="0" i="0" u="none" strike="noStrike" cap="none">
              <a:solidFill>
                <a:schemeClr val="lt1"/>
              </a:solidFill>
              <a:latin typeface="Century Gothic"/>
              <a:ea typeface="Century Gothic"/>
              <a:cs typeface="Century Gothic"/>
              <a:sym typeface="Century Gothic"/>
            </a:endParaRPr>
          </a:p>
          <a:p>
            <a:pPr marL="301943" marR="0" lvl="1" indent="0" algn="l" rtl="0">
              <a:spcBef>
                <a:spcPts val="400"/>
              </a:spcBef>
              <a:spcAft>
                <a:spcPts val="0"/>
              </a:spcAft>
              <a:buClr>
                <a:schemeClr val="dk2"/>
              </a:buClr>
              <a:buSzPts val="2000"/>
              <a:buFont typeface="Calibri"/>
              <a:buNone/>
            </a:pPr>
            <a:endParaRPr sz="2000" b="0" i="0" u="none" strike="noStrike" cap="none">
              <a:solidFill>
                <a:schemeClr val="lt1"/>
              </a:solidFill>
              <a:latin typeface="Trebuchet MS"/>
              <a:ea typeface="Trebuchet MS"/>
              <a:cs typeface="Trebuchet MS"/>
              <a:sym typeface="Trebuchet MS"/>
            </a:endParaRPr>
          </a:p>
          <a:p>
            <a:pPr marL="301943" marR="0" lvl="1" indent="0" algn="l" rtl="0">
              <a:spcBef>
                <a:spcPts val="400"/>
              </a:spcBef>
              <a:spcAft>
                <a:spcPts val="0"/>
              </a:spcAft>
              <a:buClr>
                <a:schemeClr val="dk2"/>
              </a:buClr>
              <a:buSzPts val="2000"/>
              <a:buFont typeface="Calibri"/>
              <a:buNone/>
            </a:pPr>
            <a:r>
              <a:rPr lang="en-US" sz="2000" b="0" i="0" u="none" strike="noStrike" cap="none">
                <a:solidFill>
                  <a:schemeClr val="lt1"/>
                </a:solidFill>
                <a:latin typeface="Trebuchet MS"/>
                <a:ea typeface="Trebuchet MS"/>
                <a:cs typeface="Trebuchet MS"/>
                <a:sym typeface="Trebuchet MS"/>
              </a:rPr>
              <a:t>This information packet is sent home to all families by each Title I school via student backpac</a:t>
            </a:r>
            <a:r>
              <a:rPr lang="en-US" sz="2000">
                <a:solidFill>
                  <a:schemeClr val="lt1"/>
                </a:solidFill>
                <a:latin typeface="Trebuchet MS"/>
                <a:ea typeface="Trebuchet MS"/>
                <a:cs typeface="Trebuchet MS"/>
                <a:sym typeface="Trebuchet MS"/>
              </a:rPr>
              <a:t>ks and </a:t>
            </a:r>
            <a:r>
              <a:rPr lang="en-US" sz="2000" b="0" i="0" u="none" strike="noStrike" cap="none">
                <a:solidFill>
                  <a:schemeClr val="lt1"/>
                </a:solidFill>
                <a:latin typeface="Trebuchet MS"/>
                <a:ea typeface="Trebuchet MS"/>
                <a:cs typeface="Trebuchet MS"/>
                <a:sym typeface="Trebuchet MS"/>
              </a:rPr>
              <a:t>can be found in the Parent &amp; Family Resource Area Notebook as well as on the school’s website.</a:t>
            </a: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3"/>
          <p:cNvSpPr txBox="1">
            <a:spLocks noGrp="1"/>
          </p:cNvSpPr>
          <p:nvPr>
            <p:ph type="title"/>
          </p:nvPr>
        </p:nvSpPr>
        <p:spPr>
          <a:xfrm>
            <a:off x="304400" y="457200"/>
            <a:ext cx="88395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235" name="Google Shape;235;p13"/>
          <p:cNvSpPr txBox="1"/>
          <p:nvPr/>
        </p:nvSpPr>
        <p:spPr>
          <a:xfrm>
            <a:off x="304400" y="1676400"/>
            <a:ext cx="8610900" cy="48006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0" marR="0" lvl="0" indent="0" algn="l" rtl="0">
              <a:spcBef>
                <a:spcPts val="640"/>
              </a:spcBef>
              <a:spcAft>
                <a:spcPts val="0"/>
              </a:spcAft>
              <a:buClr>
                <a:schemeClr val="dk1"/>
              </a:buClr>
              <a:buSzPts val="3200"/>
              <a:buFont typeface="Trebuchet MS"/>
              <a:buNone/>
            </a:pPr>
            <a:r>
              <a:rPr lang="en-US" sz="3200" b="1" i="0" u="none" strike="noStrike" cap="none">
                <a:solidFill>
                  <a:schemeClr val="lt1"/>
                </a:solidFill>
                <a:latin typeface="Trebuchet MS"/>
                <a:ea typeface="Trebuchet MS"/>
                <a:cs typeface="Trebuchet MS"/>
                <a:sym typeface="Trebuchet MS"/>
              </a:rPr>
              <a:t>It is your right to:</a:t>
            </a:r>
            <a:endParaRPr sz="1800">
              <a:solidFill>
                <a:schemeClr val="lt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lt1"/>
                </a:solidFill>
                <a:latin typeface="Trebuchet MS"/>
                <a:ea typeface="Trebuchet MS"/>
                <a:cs typeface="Trebuchet MS"/>
                <a:sym typeface="Trebuchet MS"/>
              </a:rPr>
              <a:t>Be involved and request regular meetings to express your opinions and concerns</a:t>
            </a:r>
            <a:endParaRPr sz="1800">
              <a:solidFill>
                <a:schemeClr val="lt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lt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a:solidFill>
                <a:schemeClr val="lt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lt1"/>
                </a:solidFill>
                <a:latin typeface="Trebuchet MS"/>
                <a:ea typeface="Trebuchet MS"/>
                <a:cs typeface="Trebuchet MS"/>
                <a:sym typeface="Trebuchet MS"/>
              </a:rPr>
              <a:t>Request and receive information on the qualifications of your child’s teacher</a:t>
            </a:r>
            <a:endParaRPr sz="1800">
              <a:solidFill>
                <a:schemeClr val="lt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lt1"/>
                </a:solidFill>
                <a:latin typeface="Trebuchet MS"/>
                <a:ea typeface="Trebuchet MS"/>
                <a:cs typeface="Trebuchet MS"/>
                <a:sym typeface="Trebuchet MS"/>
              </a:rPr>
              <a:t>Be informed if your child is taught by a Non-Certified Teacher for four or more consecutive weeks</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4"/>
          <p:cNvSpPr txBox="1">
            <a:spLocks noGrp="1"/>
          </p:cNvSpPr>
          <p:nvPr>
            <p:ph type="title"/>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000"/>
              <a:buFont typeface="Calibri"/>
              <a:buNone/>
            </a:pPr>
            <a:r>
              <a:rPr lang="en-US" sz="4000" b="1">
                <a:solidFill>
                  <a:schemeClr val="dk1"/>
                </a:solidFill>
                <a:latin typeface="Calibri"/>
                <a:ea typeface="Calibri"/>
                <a:cs typeface="Calibri"/>
                <a:sym typeface="Calibri"/>
              </a:rPr>
              <a:t>Parent &amp; Family Engagement Plan </a:t>
            </a:r>
            <a:br>
              <a:rPr lang="en-US" sz="4000" b="1">
                <a:solidFill>
                  <a:schemeClr val="dk1"/>
                </a:solidFill>
                <a:latin typeface="Calibri"/>
                <a:ea typeface="Calibri"/>
                <a:cs typeface="Calibri"/>
                <a:sym typeface="Calibri"/>
              </a:rPr>
            </a:br>
            <a:r>
              <a:rPr lang="en-US" sz="4000" b="1">
                <a:solidFill>
                  <a:schemeClr val="dk1"/>
                </a:solidFill>
                <a:latin typeface="Calibri"/>
                <a:ea typeface="Calibri"/>
                <a:cs typeface="Calibri"/>
                <a:sym typeface="Calibri"/>
              </a:rPr>
              <a:t>Guidelines</a:t>
            </a:r>
            <a:endParaRPr sz="4000">
              <a:solidFill>
                <a:schemeClr val="dk1"/>
              </a:solidFill>
              <a:latin typeface="Calibri"/>
              <a:ea typeface="Calibri"/>
              <a:cs typeface="Calibri"/>
              <a:sym typeface="Calibri"/>
            </a:endParaRPr>
          </a:p>
        </p:txBody>
      </p:sp>
      <p:sp>
        <p:nvSpPr>
          <p:cNvPr id="242" name="Google Shape;242;p14"/>
          <p:cNvSpPr txBox="1"/>
          <p:nvPr/>
        </p:nvSpPr>
        <p:spPr>
          <a:xfrm>
            <a:off x="152400" y="1600200"/>
            <a:ext cx="8763000" cy="5131904"/>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000"/>
              <a:buFont typeface="Arial"/>
              <a:buChar char="❖"/>
            </a:pPr>
            <a:r>
              <a:rPr lang="en-US" sz="2000" b="0" i="0" u="none" strike="noStrike" cap="none">
                <a:solidFill>
                  <a:schemeClr val="lt1"/>
                </a:solidFill>
                <a:latin typeface="Trebuchet MS"/>
                <a:ea typeface="Trebuchet MS"/>
                <a:cs typeface="Trebuchet MS"/>
                <a:sym typeface="Trebuchet MS"/>
              </a:rPr>
              <a:t>As a parent or family member you are vital in the development, implementation, and review of the parent and family engagement program at our school. </a:t>
            </a:r>
            <a:endParaRPr sz="1800">
              <a:solidFill>
                <a:schemeClr val="lt1"/>
              </a:solidFill>
              <a:latin typeface="Century Gothic"/>
              <a:ea typeface="Century Gothic"/>
              <a:cs typeface="Century Gothic"/>
              <a:sym typeface="Century Gothic"/>
            </a:endParaRPr>
          </a:p>
          <a:p>
            <a:pPr marL="342900" marR="0" lvl="0" indent="-342900" algn="l" rtl="0">
              <a:spcBef>
                <a:spcPts val="400"/>
              </a:spcBef>
              <a:spcAft>
                <a:spcPts val="0"/>
              </a:spcAft>
              <a:buClr>
                <a:schemeClr val="dk2"/>
              </a:buClr>
              <a:buSzPts val="2000"/>
              <a:buFont typeface="Arial"/>
              <a:buChar char="❖"/>
            </a:pPr>
            <a:r>
              <a:rPr lang="en-US" sz="2000" b="0" i="0" u="none" strike="noStrike" cap="none">
                <a:solidFill>
                  <a:schemeClr val="lt1"/>
                </a:solidFill>
                <a:latin typeface="Trebuchet MS"/>
                <a:ea typeface="Trebuchet MS"/>
                <a:cs typeface="Trebuchet MS"/>
                <a:sym typeface="Trebuchet MS"/>
              </a:rPr>
              <a:t>So that you can be as active as possible in your child’s school success we will:</a:t>
            </a:r>
            <a:endParaRPr sz="1800">
              <a:solidFill>
                <a:schemeClr val="lt1"/>
              </a:solidFill>
              <a:latin typeface="Century Gothic"/>
              <a:ea typeface="Century Gothic"/>
              <a:cs typeface="Century Gothic"/>
              <a:sym typeface="Century Gothic"/>
            </a:endParaRPr>
          </a:p>
          <a:p>
            <a:pPr marL="486918" marR="0" lvl="1" indent="-285750" algn="l" rtl="0">
              <a:spcBef>
                <a:spcPts val="360"/>
              </a:spcBef>
              <a:spcAft>
                <a:spcPts val="0"/>
              </a:spcAft>
              <a:buClr>
                <a:schemeClr val="dk2"/>
              </a:buClr>
              <a:buSzPts val="1800"/>
              <a:buFont typeface="Noto Sans Symbols"/>
              <a:buChar char="➢"/>
            </a:pPr>
            <a:r>
              <a:rPr lang="en-US" sz="1800" b="0" i="0" u="none" strike="noStrike" cap="none">
                <a:solidFill>
                  <a:schemeClr val="lt1"/>
                </a:solidFill>
                <a:latin typeface="Trebuchet MS"/>
                <a:ea typeface="Trebuchet MS"/>
                <a:cs typeface="Trebuchet MS"/>
                <a:sym typeface="Trebuchet MS"/>
              </a:rPr>
              <a:t>Convene this Annual Meeting to inform you of Title I program requirements and your rights to be informed and involved regarding this program.</a:t>
            </a:r>
            <a:endParaRPr sz="1800" b="0" i="0" u="none" strike="noStrike" cap="none">
              <a:solidFill>
                <a:schemeClr val="lt1"/>
              </a:solidFill>
              <a:latin typeface="Century Gothic"/>
              <a:ea typeface="Century Gothic"/>
              <a:cs typeface="Century Gothic"/>
              <a:sym typeface="Century Gothic"/>
            </a:endParaRPr>
          </a:p>
          <a:p>
            <a:pPr marL="486918" marR="0" lvl="1" indent="-285750" algn="l" rtl="0">
              <a:spcBef>
                <a:spcPts val="360"/>
              </a:spcBef>
              <a:spcAft>
                <a:spcPts val="0"/>
              </a:spcAft>
              <a:buClr>
                <a:schemeClr val="dk2"/>
              </a:buClr>
              <a:buSzPts val="1800"/>
              <a:buFont typeface="Noto Sans Symbols"/>
              <a:buChar char="➢"/>
            </a:pPr>
            <a:r>
              <a:rPr lang="en-US" sz="1800" b="0" i="0" u="none" strike="noStrike" cap="none">
                <a:solidFill>
                  <a:schemeClr val="lt1"/>
                </a:solidFill>
                <a:latin typeface="Trebuchet MS"/>
                <a:ea typeface="Trebuchet MS"/>
                <a:cs typeface="Trebuchet MS"/>
                <a:sym typeface="Trebuchet MS"/>
              </a:rPr>
              <a:t>Provide families with timely information regarding Parent &amp; Family Engagement Activities and Trainings.</a:t>
            </a:r>
            <a:endParaRPr sz="1800" b="0" i="0" u="none" strike="noStrike" cap="none">
              <a:solidFill>
                <a:schemeClr val="lt1"/>
              </a:solidFill>
              <a:latin typeface="Century Gothic"/>
              <a:ea typeface="Century Gothic"/>
              <a:cs typeface="Century Gothic"/>
              <a:sym typeface="Century Gothic"/>
            </a:endParaRPr>
          </a:p>
          <a:p>
            <a:pPr marL="486918" marR="0" lvl="1" indent="-285750" algn="l" rtl="0">
              <a:spcBef>
                <a:spcPts val="360"/>
              </a:spcBef>
              <a:spcAft>
                <a:spcPts val="0"/>
              </a:spcAft>
              <a:buClr>
                <a:schemeClr val="dk2"/>
              </a:buClr>
              <a:buSzPts val="1800"/>
              <a:buFont typeface="Noto Sans Symbols"/>
              <a:buChar char="➢"/>
            </a:pPr>
            <a:r>
              <a:rPr lang="en-US" sz="1800" b="0" i="0" u="none" strike="noStrike" cap="none">
                <a:solidFill>
                  <a:schemeClr val="lt1"/>
                </a:solidFill>
                <a:latin typeface="Trebuchet MS"/>
                <a:ea typeface="Trebuchet MS"/>
                <a:cs typeface="Trebuchet MS"/>
                <a:sym typeface="Trebuchet MS"/>
              </a:rPr>
              <a:t>Offer activities and trainings at flexible times and through a variety of formats to maximize participation.</a:t>
            </a:r>
            <a:endParaRPr sz="1800" b="0" i="0" u="none" strike="noStrike" cap="none">
              <a:solidFill>
                <a:schemeClr val="lt1"/>
              </a:solidFill>
              <a:latin typeface="Century Gothic"/>
              <a:ea typeface="Century Gothic"/>
              <a:cs typeface="Century Gothic"/>
              <a:sym typeface="Century Gothic"/>
            </a:endParaRPr>
          </a:p>
          <a:p>
            <a:pPr marL="486918" marR="0" lvl="1" indent="-285750" algn="l" rtl="0">
              <a:spcBef>
                <a:spcPts val="360"/>
              </a:spcBef>
              <a:spcAft>
                <a:spcPts val="0"/>
              </a:spcAft>
              <a:buClr>
                <a:schemeClr val="dk2"/>
              </a:buClr>
              <a:buSzPts val="1800"/>
              <a:buFont typeface="Noto Sans Symbols"/>
              <a:buChar char="➢"/>
            </a:pPr>
            <a:r>
              <a:rPr lang="en-US" sz="1800" b="0" i="0" u="none" strike="noStrike" cap="none">
                <a:solidFill>
                  <a:schemeClr val="lt1"/>
                </a:solidFill>
                <a:latin typeface="Trebuchet MS"/>
                <a:ea typeface="Trebuchet MS"/>
                <a:cs typeface="Trebuchet MS"/>
                <a:sym typeface="Trebuchet MS"/>
              </a:rPr>
              <a:t>Assist families in understanding academic content standards, assessments, and how to monitor and improve your child</a:t>
            </a:r>
            <a:r>
              <a:rPr lang="en-US" sz="1800">
                <a:solidFill>
                  <a:schemeClr val="lt1"/>
                </a:solidFill>
                <a:latin typeface="Trebuchet MS"/>
                <a:ea typeface="Trebuchet MS"/>
                <a:cs typeface="Trebuchet MS"/>
                <a:sym typeface="Trebuchet MS"/>
              </a:rPr>
              <a:t>’s </a:t>
            </a:r>
            <a:r>
              <a:rPr lang="en-US" sz="1800" b="0" i="0" u="none" strike="noStrike" cap="none">
                <a:solidFill>
                  <a:schemeClr val="lt1"/>
                </a:solidFill>
                <a:latin typeface="Trebuchet MS"/>
                <a:ea typeface="Trebuchet MS"/>
                <a:cs typeface="Trebuchet MS"/>
                <a:sym typeface="Trebuchet MS"/>
              </a:rPr>
              <a:t>achievement. </a:t>
            </a:r>
            <a:endParaRPr sz="1800" b="0" i="0" u="none" strike="noStrike" cap="none">
              <a:solidFill>
                <a:schemeClr val="lt1"/>
              </a:solidFill>
              <a:latin typeface="Century Gothic"/>
              <a:ea typeface="Century Gothic"/>
              <a:cs typeface="Century Gothic"/>
              <a:sym typeface="Century Gothic"/>
            </a:endParaRPr>
          </a:p>
          <a:p>
            <a:pPr marL="486918" marR="0" lvl="1" indent="-285750" algn="l" rtl="0">
              <a:spcBef>
                <a:spcPts val="360"/>
              </a:spcBef>
              <a:spcAft>
                <a:spcPts val="0"/>
              </a:spcAft>
              <a:buClr>
                <a:schemeClr val="dk2"/>
              </a:buClr>
              <a:buSzPts val="1800"/>
              <a:buFont typeface="Noto Sans Symbols"/>
              <a:buChar char="➢"/>
            </a:pPr>
            <a:r>
              <a:rPr lang="en-US" sz="1800" b="0" i="0" u="none" strike="noStrike" cap="none">
                <a:solidFill>
                  <a:schemeClr val="lt1"/>
                </a:solidFill>
                <a:latin typeface="Trebuchet MS"/>
                <a:ea typeface="Trebuchet MS"/>
                <a:cs typeface="Trebuchet MS"/>
                <a:sym typeface="Trebuchet MS"/>
              </a:rPr>
              <a:t>Provide materials and training to help you work with your child to improve his or her achievement.</a:t>
            </a:r>
            <a:endParaRPr sz="1800" b="0" i="0" u="none" strike="noStrike" cap="none">
              <a:solidFill>
                <a:schemeClr val="lt1"/>
              </a:solidFill>
              <a:latin typeface="Century Gothic"/>
              <a:ea typeface="Century Gothic"/>
              <a:cs typeface="Century Gothic"/>
              <a:sym typeface="Century Gothic"/>
            </a:endParaRPr>
          </a:p>
          <a:p>
            <a:pPr marL="486918" marR="0" lvl="1" indent="-285750" algn="l" rtl="0">
              <a:spcBef>
                <a:spcPts val="360"/>
              </a:spcBef>
              <a:spcAft>
                <a:spcPts val="0"/>
              </a:spcAft>
              <a:buClr>
                <a:schemeClr val="dk2"/>
              </a:buClr>
              <a:buSzPts val="1800"/>
              <a:buFont typeface="Noto Sans Symbols"/>
              <a:buChar char="➢"/>
            </a:pPr>
            <a:r>
              <a:rPr lang="en-US" sz="1800" b="0" i="0" u="none" strike="noStrike" cap="none">
                <a:solidFill>
                  <a:schemeClr val="lt1"/>
                </a:solidFill>
                <a:latin typeface="Trebuchet MS"/>
                <a:ea typeface="Trebuchet MS"/>
                <a:cs typeface="Trebuchet MS"/>
                <a:sym typeface="Trebuchet MS"/>
              </a:rPr>
              <a:t>Inform you on where to locate a copy of the Title I Complaint Procedures.</a:t>
            </a:r>
            <a:endParaRPr sz="1800" b="0" i="0" u="none" strike="noStrike" cap="none">
              <a:solidFill>
                <a:schemeClr val="lt1"/>
              </a:solidFill>
              <a:latin typeface="Trebuchet MS"/>
              <a:ea typeface="Trebuchet MS"/>
              <a:cs typeface="Trebuchet MS"/>
              <a:sym typeface="Trebuchet MS"/>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p:nvPr/>
        </p:nvSpPr>
        <p:spPr>
          <a:xfrm>
            <a:off x="304800" y="1219200"/>
            <a:ext cx="8610600" cy="5334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91440" marR="0" lvl="0" indent="-91440" algn="l" rtl="0">
              <a:spcBef>
                <a:spcPts val="560"/>
              </a:spcBef>
              <a:spcAft>
                <a:spcPts val="0"/>
              </a:spcAft>
              <a:buClr>
                <a:schemeClr val="dk2"/>
              </a:buClr>
              <a:buSzPts val="2800"/>
              <a:buFont typeface="Trebuchet MS"/>
              <a:buChar char="•"/>
            </a:pPr>
            <a:r>
              <a:rPr lang="en-US" sz="2800" b="0" i="0" u="none" strike="noStrike" cap="none" dirty="0">
                <a:solidFill>
                  <a:schemeClr val="lt1"/>
                </a:solidFill>
                <a:latin typeface="Trebuchet MS"/>
                <a:ea typeface="Trebuchet MS"/>
                <a:cs typeface="Trebuchet MS"/>
                <a:sym typeface="Trebuchet MS"/>
              </a:rPr>
              <a:t>An area/room has been established to house resource materials for parents and families to access as needed.</a:t>
            </a:r>
            <a:endParaRPr sz="1800" dirty="0">
              <a:solidFill>
                <a:schemeClr val="lt1"/>
              </a:solidFill>
              <a:latin typeface="Century Gothic"/>
              <a:ea typeface="Century Gothic"/>
              <a:cs typeface="Century Gothic"/>
              <a:sym typeface="Century Gothic"/>
            </a:endParaRPr>
          </a:p>
          <a:p>
            <a:pPr marL="91440" marR="0" lvl="0" indent="-91440" algn="l" rtl="0">
              <a:spcBef>
                <a:spcPts val="560"/>
              </a:spcBef>
              <a:spcAft>
                <a:spcPts val="0"/>
              </a:spcAft>
              <a:buClr>
                <a:schemeClr val="dk2"/>
              </a:buClr>
              <a:buSzPts val="2800"/>
              <a:buFont typeface="Trebuchet MS"/>
              <a:buChar char="•"/>
            </a:pPr>
            <a:r>
              <a:rPr lang="en-US" sz="2800" b="0" i="0" u="none" strike="noStrike" cap="none" dirty="0">
                <a:solidFill>
                  <a:schemeClr val="lt1"/>
                </a:solidFill>
                <a:latin typeface="Trebuchet MS"/>
                <a:ea typeface="Trebuchet MS"/>
                <a:cs typeface="Trebuchet MS"/>
                <a:sym typeface="Trebuchet MS"/>
              </a:rPr>
              <a:t>This area/room contains a variety of informational and academic materials for parents to take and use with their student at home.</a:t>
            </a:r>
            <a:endParaRPr sz="1800" dirty="0">
              <a:solidFill>
                <a:schemeClr val="lt1"/>
              </a:solidFill>
              <a:latin typeface="Century Gothic"/>
              <a:ea typeface="Century Gothic"/>
              <a:cs typeface="Century Gothic"/>
              <a:sym typeface="Century Gothic"/>
            </a:endParaRPr>
          </a:p>
          <a:p>
            <a:pPr marL="91440" lvl="0" indent="-91440">
              <a:spcBef>
                <a:spcPts val="560"/>
              </a:spcBef>
              <a:buClr>
                <a:schemeClr val="dk2"/>
              </a:buClr>
              <a:buSzPts val="2800"/>
              <a:buFont typeface="Trebuchet MS"/>
              <a:buChar char="•"/>
            </a:pPr>
            <a:r>
              <a:rPr lang="en-US" sz="2800" b="0" i="0" u="none" strike="noStrike" cap="none" dirty="0">
                <a:solidFill>
                  <a:schemeClr val="lt1"/>
                </a:solidFill>
                <a:latin typeface="Trebuchet MS"/>
                <a:ea typeface="Trebuchet MS"/>
                <a:cs typeface="Trebuchet MS"/>
                <a:sym typeface="Trebuchet MS"/>
              </a:rPr>
              <a:t>Our Parent &amp; Family Resource Area is located in </a:t>
            </a:r>
            <a:r>
              <a:rPr lang="en-US" sz="2800" dirty="0">
                <a:solidFill>
                  <a:srgbClr val="00B050"/>
                </a:solidFill>
                <a:latin typeface="Trebuchet MS"/>
                <a:ea typeface="Trebuchet MS"/>
                <a:cs typeface="Trebuchet MS"/>
                <a:sym typeface="Trebuchet MS"/>
              </a:rPr>
              <a:t>TBD due to </a:t>
            </a:r>
            <a:r>
              <a:rPr lang="en-US" sz="2800" dirty="0" err="1">
                <a:solidFill>
                  <a:srgbClr val="00B050"/>
                </a:solidFill>
                <a:latin typeface="Trebuchet MS"/>
                <a:ea typeface="Trebuchet MS"/>
                <a:cs typeface="Trebuchet MS"/>
                <a:sym typeface="Trebuchet MS"/>
              </a:rPr>
              <a:t>Covid</a:t>
            </a:r>
            <a:r>
              <a:rPr lang="en-US" sz="2800" dirty="0">
                <a:solidFill>
                  <a:srgbClr val="00B050"/>
                </a:solidFill>
                <a:latin typeface="Trebuchet MS"/>
                <a:ea typeface="Trebuchet MS"/>
                <a:cs typeface="Trebuchet MS"/>
                <a:sym typeface="Trebuchet MS"/>
              </a:rPr>
              <a:t>.</a:t>
            </a:r>
            <a:endParaRPr sz="1800" dirty="0">
              <a:solidFill>
                <a:schemeClr val="lt1"/>
              </a:solidFill>
              <a:latin typeface="Century Gothic"/>
              <a:ea typeface="Century Gothic"/>
              <a:cs typeface="Century Gothic"/>
              <a:sym typeface="Century Gothic"/>
            </a:endParaRPr>
          </a:p>
          <a:p>
            <a:pPr marL="91440" marR="0" lvl="0" indent="-91440" algn="l" rtl="0">
              <a:spcBef>
                <a:spcPts val="560"/>
              </a:spcBef>
              <a:spcAft>
                <a:spcPts val="0"/>
              </a:spcAft>
              <a:buClr>
                <a:schemeClr val="dk2"/>
              </a:buClr>
              <a:buSzPts val="2800"/>
              <a:buFont typeface="Trebuchet MS"/>
              <a:buChar char="•"/>
            </a:pPr>
            <a:r>
              <a:rPr lang="en-US" sz="2800" b="0" i="0" u="none" strike="noStrike" cap="none" dirty="0">
                <a:solidFill>
                  <a:schemeClr val="lt1"/>
                </a:solidFill>
                <a:latin typeface="Trebuchet MS"/>
                <a:ea typeface="Trebuchet MS"/>
                <a:cs typeface="Trebuchet MS"/>
                <a:sym typeface="Trebuchet MS"/>
              </a:rPr>
              <a:t>Some of the materials available for check-out are:</a:t>
            </a:r>
            <a:endParaRPr sz="1800" dirty="0">
              <a:solidFill>
                <a:schemeClr val="lt1"/>
              </a:solidFill>
              <a:latin typeface="Century Gothic"/>
              <a:ea typeface="Century Gothic"/>
              <a:cs typeface="Century Gothic"/>
              <a:sym typeface="Century Gothic"/>
            </a:endParaRPr>
          </a:p>
          <a:p>
            <a:pPr marL="384048" lvl="1" indent="-182880">
              <a:spcBef>
                <a:spcPts val="560"/>
              </a:spcBef>
              <a:buClr>
                <a:schemeClr val="dk2"/>
              </a:buClr>
              <a:buSzPts val="2800"/>
              <a:buFont typeface="Arial"/>
              <a:buChar char="•"/>
            </a:pPr>
            <a:r>
              <a:rPr lang="en-US" sz="2800" dirty="0">
                <a:solidFill>
                  <a:srgbClr val="00B050"/>
                </a:solidFill>
                <a:latin typeface="Trebuchet MS"/>
                <a:ea typeface="Trebuchet MS"/>
                <a:cs typeface="Trebuchet MS"/>
                <a:sym typeface="Trebuchet MS"/>
              </a:rPr>
              <a:t>TBD due to </a:t>
            </a:r>
            <a:r>
              <a:rPr lang="en-US" sz="2800" dirty="0" err="1">
                <a:solidFill>
                  <a:srgbClr val="00B050"/>
                </a:solidFill>
                <a:latin typeface="Trebuchet MS"/>
                <a:ea typeface="Trebuchet MS"/>
                <a:cs typeface="Trebuchet MS"/>
                <a:sym typeface="Trebuchet MS"/>
              </a:rPr>
              <a:t>Covid</a:t>
            </a:r>
            <a:r>
              <a:rPr lang="en-US" sz="2800" dirty="0">
                <a:solidFill>
                  <a:srgbClr val="00B050"/>
                </a:solidFill>
                <a:latin typeface="Trebuchet MS"/>
                <a:ea typeface="Trebuchet MS"/>
                <a:cs typeface="Trebuchet MS"/>
                <a:sym typeface="Trebuchet MS"/>
              </a:rPr>
              <a:t>.</a:t>
            </a:r>
            <a:endParaRPr sz="2400" b="0" i="0" u="none" strike="noStrike" cap="none" dirty="0">
              <a:solidFill>
                <a:srgbClr val="FF0000"/>
              </a:solidFill>
              <a:latin typeface="Arial"/>
              <a:ea typeface="Arial"/>
              <a:cs typeface="Arial"/>
              <a:sym typeface="Arial"/>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rgbClr val="FF0000"/>
              </a:solidFill>
              <a:latin typeface="Arial"/>
              <a:ea typeface="Arial"/>
              <a:cs typeface="Arial"/>
              <a:sym typeface="Arial"/>
            </a:endParaRPr>
          </a:p>
        </p:txBody>
      </p:sp>
      <p:sp>
        <p:nvSpPr>
          <p:cNvPr id="249" name="Google Shape;249;p15"/>
          <p:cNvSpPr txBox="1">
            <a:spLocks noGrp="1"/>
          </p:cNvSpPr>
          <p:nvPr>
            <p:ph type="title"/>
          </p:nvPr>
        </p:nvSpPr>
        <p:spPr>
          <a:xfrm>
            <a:off x="304800" y="10886"/>
            <a:ext cx="88392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Calibri"/>
              <a:buNone/>
            </a:pPr>
            <a:r>
              <a:rPr lang="en-US" sz="4400" b="1">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6"/>
          <p:cNvSpPr txBox="1">
            <a:spLocks noGrp="1"/>
          </p:cNvSpPr>
          <p:nvPr>
            <p:ph type="title"/>
          </p:nvPr>
        </p:nvSpPr>
        <p:spPr>
          <a:xfrm>
            <a:off x="3810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4800"/>
              <a:buFont typeface="Calibri"/>
              <a:buNone/>
            </a:pPr>
            <a:r>
              <a:rPr lang="en-US" sz="4500" b="1">
                <a:solidFill>
                  <a:schemeClr val="dk1"/>
                </a:solidFill>
                <a:latin typeface="Calibri"/>
                <a:ea typeface="Calibri"/>
                <a:cs typeface="Calibri"/>
                <a:sym typeface="Calibri"/>
              </a:rPr>
              <a:t>Your Involvement is Key to </a:t>
            </a:r>
            <a:br>
              <a:rPr lang="en-US" sz="4500" b="1">
                <a:solidFill>
                  <a:schemeClr val="dk1"/>
                </a:solidFill>
                <a:latin typeface="Calibri"/>
                <a:ea typeface="Calibri"/>
                <a:cs typeface="Calibri"/>
                <a:sym typeface="Calibri"/>
              </a:rPr>
            </a:br>
            <a:r>
              <a:rPr lang="en-US" sz="4500" b="1">
                <a:solidFill>
                  <a:schemeClr val="dk1"/>
                </a:solidFill>
                <a:latin typeface="Calibri"/>
                <a:ea typeface="Calibri"/>
                <a:cs typeface="Calibri"/>
                <a:sym typeface="Calibri"/>
              </a:rPr>
              <a:t>Your Child’s Success!</a:t>
            </a:r>
            <a:endParaRPr sz="3900">
              <a:solidFill>
                <a:schemeClr val="dk1"/>
              </a:solidFill>
            </a:endParaRPr>
          </a:p>
        </p:txBody>
      </p:sp>
      <p:sp>
        <p:nvSpPr>
          <p:cNvPr id="256" name="Google Shape;256;p16"/>
          <p:cNvSpPr txBox="1"/>
          <p:nvPr/>
        </p:nvSpPr>
        <p:spPr>
          <a:xfrm>
            <a:off x="342900" y="1679600"/>
            <a:ext cx="8458200" cy="48006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marR="0" lvl="0" indent="-355600" algn="l" rtl="0">
              <a:spcBef>
                <a:spcPts val="400"/>
              </a:spcBef>
              <a:spcAft>
                <a:spcPts val="0"/>
              </a:spcAft>
              <a:buClr>
                <a:schemeClr val="lt1"/>
              </a:buClr>
              <a:buSzPts val="2200"/>
              <a:buFont typeface="Trebuchet MS"/>
              <a:buChar char="•"/>
            </a:pPr>
            <a:r>
              <a:rPr lang="en-US" sz="2200" b="0" i="0" u="none" strike="noStrike" cap="none" dirty="0">
                <a:solidFill>
                  <a:schemeClr val="lt1"/>
                </a:solidFill>
                <a:latin typeface="Trebuchet MS"/>
                <a:ea typeface="Trebuchet MS"/>
                <a:cs typeface="Trebuchet MS"/>
                <a:sym typeface="Trebuchet MS"/>
              </a:rPr>
              <a:t>You are your child’s first teacher.</a:t>
            </a:r>
            <a:endParaRPr sz="2000" dirty="0">
              <a:solidFill>
                <a:schemeClr val="lt1"/>
              </a:solidFill>
              <a:latin typeface="Century Gothic"/>
              <a:ea typeface="Century Gothic"/>
              <a:cs typeface="Century Gothic"/>
              <a:sym typeface="Century Gothic"/>
            </a:endParaRPr>
          </a:p>
          <a:p>
            <a:pPr marL="342900" marR="0" lvl="0" indent="-355600" algn="l" rtl="0">
              <a:spcBef>
                <a:spcPts val="400"/>
              </a:spcBef>
              <a:spcAft>
                <a:spcPts val="0"/>
              </a:spcAft>
              <a:buClr>
                <a:schemeClr val="lt1"/>
              </a:buClr>
              <a:buSzPts val="2200"/>
              <a:buFont typeface="Trebuchet MS"/>
              <a:buChar char="•"/>
            </a:pPr>
            <a:r>
              <a:rPr lang="en-US" sz="2200" b="0" i="0" u="none" strike="noStrike" cap="none" dirty="0">
                <a:solidFill>
                  <a:schemeClr val="lt1"/>
                </a:solidFill>
                <a:latin typeface="Trebuchet MS"/>
                <a:ea typeface="Trebuchet MS"/>
                <a:cs typeface="Trebuchet MS"/>
                <a:sym typeface="Trebuchet MS"/>
              </a:rPr>
              <a:t>You have the ability to influence your child’s education more than any teacher or school.</a:t>
            </a:r>
            <a:endParaRPr sz="2000" dirty="0">
              <a:solidFill>
                <a:schemeClr val="lt1"/>
              </a:solidFill>
              <a:latin typeface="Century Gothic"/>
              <a:ea typeface="Century Gothic"/>
              <a:cs typeface="Century Gothic"/>
              <a:sym typeface="Century Gothic"/>
            </a:endParaRPr>
          </a:p>
          <a:p>
            <a:pPr marL="342900" marR="0" lvl="0" indent="-355600" algn="l" rtl="0">
              <a:spcBef>
                <a:spcPts val="400"/>
              </a:spcBef>
              <a:spcAft>
                <a:spcPts val="0"/>
              </a:spcAft>
              <a:buClr>
                <a:schemeClr val="lt1"/>
              </a:buClr>
              <a:buSzPts val="2200"/>
              <a:buFont typeface="Trebuchet MS"/>
              <a:buChar char="•"/>
            </a:pPr>
            <a:r>
              <a:rPr lang="en-US" sz="2200" b="0" i="0" u="none" strike="noStrike" cap="none" dirty="0">
                <a:solidFill>
                  <a:schemeClr val="lt1"/>
                </a:solidFill>
                <a:latin typeface="Trebuchet MS"/>
                <a:ea typeface="Trebuchet MS"/>
                <a:cs typeface="Trebuchet MS"/>
                <a:sym typeface="Trebuchet MS"/>
              </a:rPr>
              <a:t>You know your child best:</a:t>
            </a:r>
            <a:endParaRPr sz="2000" dirty="0">
              <a:solidFill>
                <a:schemeClr val="lt1"/>
              </a:solidFill>
              <a:latin typeface="Century Gothic"/>
              <a:ea typeface="Century Gothic"/>
              <a:cs typeface="Century Gothic"/>
              <a:sym typeface="Century Gothic"/>
            </a:endParaRPr>
          </a:p>
          <a:p>
            <a:pPr marL="644525" marR="0" lvl="1" indent="-355600" algn="l" rtl="0">
              <a:spcBef>
                <a:spcPts val="400"/>
              </a:spcBef>
              <a:spcAft>
                <a:spcPts val="0"/>
              </a:spcAft>
              <a:buClr>
                <a:schemeClr val="lt1"/>
              </a:buClr>
              <a:buSzPts val="2200"/>
              <a:buFont typeface="Noto Sans Symbols"/>
              <a:buChar char="❖"/>
            </a:pPr>
            <a:r>
              <a:rPr lang="en-US" sz="2200" b="0" i="0" u="none" strike="noStrike" cap="none" dirty="0">
                <a:solidFill>
                  <a:schemeClr val="lt1"/>
                </a:solidFill>
                <a:latin typeface="Trebuchet MS"/>
                <a:ea typeface="Trebuchet MS"/>
                <a:cs typeface="Trebuchet MS"/>
                <a:sym typeface="Trebuchet MS"/>
              </a:rPr>
              <a:t>Share information about your child’s interests and abilities with teachers</a:t>
            </a:r>
            <a:endParaRPr sz="2000" b="0" i="0" u="none" strike="noStrike" cap="none" dirty="0">
              <a:solidFill>
                <a:schemeClr val="lt1"/>
              </a:solidFill>
              <a:latin typeface="Century Gothic"/>
              <a:ea typeface="Century Gothic"/>
              <a:cs typeface="Century Gothic"/>
              <a:sym typeface="Century Gothic"/>
            </a:endParaRPr>
          </a:p>
          <a:p>
            <a:pPr marL="644525" marR="0" lvl="1" indent="-355600" algn="l" rtl="0">
              <a:spcBef>
                <a:spcPts val="400"/>
              </a:spcBef>
              <a:spcAft>
                <a:spcPts val="0"/>
              </a:spcAft>
              <a:buClr>
                <a:schemeClr val="lt1"/>
              </a:buClr>
              <a:buSzPts val="2200"/>
              <a:buFont typeface="Noto Sans Symbols"/>
              <a:buChar char="❖"/>
            </a:pPr>
            <a:r>
              <a:rPr lang="en-US" sz="2200" b="0" i="0" u="none" strike="noStrike" cap="none" dirty="0">
                <a:solidFill>
                  <a:schemeClr val="lt1"/>
                </a:solidFill>
                <a:latin typeface="Trebuchet MS"/>
                <a:ea typeface="Trebuchet MS"/>
                <a:cs typeface="Trebuchet MS"/>
                <a:sym typeface="Trebuchet MS"/>
              </a:rPr>
              <a:t>Ask to see FSA results, AIMS, DIBELS, IRLA, </a:t>
            </a:r>
            <a:r>
              <a:rPr lang="en-US" sz="2200" b="0" i="0" u="none" strike="noStrike" cap="none" dirty="0" err="1">
                <a:solidFill>
                  <a:schemeClr val="lt1"/>
                </a:solidFill>
                <a:latin typeface="Trebuchet MS"/>
                <a:ea typeface="Trebuchet MS"/>
                <a:cs typeface="Trebuchet MS"/>
                <a:sym typeface="Trebuchet MS"/>
              </a:rPr>
              <a:t>Acaeltics</a:t>
            </a:r>
            <a:r>
              <a:rPr lang="en-US" sz="2200" b="0" i="0" u="none" strike="noStrike" cap="none" dirty="0">
                <a:solidFill>
                  <a:schemeClr val="lt1"/>
                </a:solidFill>
                <a:latin typeface="Trebuchet MS"/>
                <a:ea typeface="Trebuchet MS"/>
                <a:cs typeface="Trebuchet MS"/>
                <a:sym typeface="Trebuchet MS"/>
              </a:rPr>
              <a:t> and ISIP results, as well as  Progress reports</a:t>
            </a:r>
            <a:endParaRPr sz="2000" b="0" i="0" u="none" strike="noStrike" cap="none" dirty="0">
              <a:solidFill>
                <a:schemeClr val="lt1"/>
              </a:solidFill>
              <a:latin typeface="Century Gothic"/>
              <a:ea typeface="Century Gothic"/>
              <a:cs typeface="Century Gothic"/>
              <a:sym typeface="Century Gothic"/>
            </a:endParaRPr>
          </a:p>
          <a:p>
            <a:pPr marL="644525" marR="0" lvl="1" indent="-355600" algn="l" rtl="0">
              <a:spcBef>
                <a:spcPts val="400"/>
              </a:spcBef>
              <a:spcAft>
                <a:spcPts val="0"/>
              </a:spcAft>
              <a:buClr>
                <a:schemeClr val="lt1"/>
              </a:buClr>
              <a:buSzPts val="2200"/>
              <a:buFont typeface="Noto Sans Symbols"/>
              <a:buChar char="❖"/>
            </a:pPr>
            <a:r>
              <a:rPr lang="en-US" sz="2200" b="0" i="0" u="sng" strike="noStrike" cap="none" dirty="0">
                <a:solidFill>
                  <a:schemeClr val="lt1"/>
                </a:solidFill>
                <a:latin typeface="Trebuchet MS"/>
                <a:ea typeface="Trebuchet MS"/>
                <a:cs typeface="Trebuchet MS"/>
                <a:sym typeface="Trebuchet MS"/>
              </a:rPr>
              <a:t>Discuss these results with your child’s teacher so that you understand how to help your child at home</a:t>
            </a:r>
            <a:endParaRPr sz="2000" b="0" i="0" u="none" strike="noStrike" cap="none" dirty="0">
              <a:solidFill>
                <a:schemeClr val="lt1"/>
              </a:solidFill>
              <a:latin typeface="Century Gothic"/>
              <a:ea typeface="Century Gothic"/>
              <a:cs typeface="Century Gothic"/>
              <a:sym typeface="Century Gothic"/>
            </a:endParaRPr>
          </a:p>
          <a:p>
            <a:pPr marL="644525" marR="0" lvl="1" indent="-355600" algn="l" rtl="0">
              <a:spcBef>
                <a:spcPts val="400"/>
              </a:spcBef>
              <a:spcAft>
                <a:spcPts val="0"/>
              </a:spcAft>
              <a:buClr>
                <a:schemeClr val="lt1"/>
              </a:buClr>
              <a:buSzPts val="2200"/>
              <a:buFont typeface="Noto Sans Symbols"/>
              <a:buChar char="❖"/>
            </a:pPr>
            <a:r>
              <a:rPr lang="en-US" sz="2200" b="0" i="0" u="sng" strike="noStrike" cap="none" dirty="0">
                <a:solidFill>
                  <a:schemeClr val="lt1"/>
                </a:solidFill>
                <a:latin typeface="Trebuchet MS"/>
                <a:ea typeface="Trebuchet MS"/>
                <a:cs typeface="Trebuchet MS"/>
                <a:sym typeface="Trebuchet MS"/>
              </a:rPr>
              <a:t>Be knowledgeable of grade level expectations</a:t>
            </a:r>
            <a:endParaRPr sz="2000" b="0" i="0" u="none" strike="noStrike" cap="none" dirty="0">
              <a:solidFill>
                <a:schemeClr val="lt1"/>
              </a:solidFill>
              <a:latin typeface="Century Gothic"/>
              <a:ea typeface="Century Gothic"/>
              <a:cs typeface="Century Gothic"/>
              <a:sym typeface="Century Gothic"/>
            </a:endParaRPr>
          </a:p>
          <a:p>
            <a:pPr marL="742950" marR="0" lvl="1" indent="-285750" algn="just" rtl="0">
              <a:lnSpc>
                <a:spcPct val="90000"/>
              </a:lnSpc>
              <a:spcBef>
                <a:spcPts val="480"/>
              </a:spcBef>
              <a:spcAft>
                <a:spcPts val="0"/>
              </a:spcAft>
              <a:buClr>
                <a:srgbClr val="03042B"/>
              </a:buClr>
              <a:buSzPts val="2400"/>
              <a:buFont typeface="Trebuchet MS"/>
              <a:buNone/>
            </a:pPr>
            <a:endParaRPr sz="2400" b="0" i="0" u="none" strike="noStrike" cap="none" dirty="0">
              <a:solidFill>
                <a:srgbClr val="FF0000"/>
              </a:solidFill>
              <a:latin typeface="Arial"/>
              <a:ea typeface="Arial"/>
              <a:cs typeface="Arial"/>
              <a:sym typeface="Arial"/>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rgbClr val="FF0000"/>
              </a:solidFill>
              <a:latin typeface="Arial"/>
              <a:ea typeface="Arial"/>
              <a:cs typeface="Arial"/>
              <a:sym typeface="Arial"/>
            </a:endParaRPr>
          </a:p>
        </p:txBody>
      </p:sp>
      <p:pic>
        <p:nvPicPr>
          <p:cNvPr id="257" name="Google Shape;257;p16"/>
          <p:cNvPicPr preferRelativeResize="0"/>
          <p:nvPr/>
        </p:nvPicPr>
        <p:blipFill>
          <a:blip r:embed="rId3">
            <a:alphaModFix/>
          </a:blip>
          <a:stretch>
            <a:fillRect/>
          </a:stretch>
        </p:blipFill>
        <p:spPr>
          <a:xfrm>
            <a:off x="7430200" y="5420700"/>
            <a:ext cx="1084300" cy="881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7"/>
          <p:cNvSpPr txBox="1">
            <a:spLocks noGrp="1"/>
          </p:cNvSpPr>
          <p:nvPr>
            <p:ph type="title"/>
          </p:nvPr>
        </p:nvSpPr>
        <p:spPr>
          <a:xfrm>
            <a:off x="479675" y="269000"/>
            <a:ext cx="7772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64" name="Google Shape;264;p17"/>
          <p:cNvSpPr txBox="1">
            <a:spLocks noGrp="1"/>
          </p:cNvSpPr>
          <p:nvPr>
            <p:ph type="body" idx="1"/>
          </p:nvPr>
        </p:nvSpPr>
        <p:spPr>
          <a:xfrm>
            <a:off x="304800" y="1600200"/>
            <a:ext cx="8610600" cy="4953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03042B"/>
              </a:buClr>
              <a:buSzPts val="2800"/>
              <a:buFont typeface="Trebuchet MS"/>
              <a:buNone/>
            </a:pPr>
            <a:endParaRPr sz="2800">
              <a:solidFill>
                <a:srgbClr val="3F3F3F"/>
              </a:solidFill>
            </a:endParaRPr>
          </a:p>
          <a:p>
            <a:pPr marL="0" lvl="0" indent="0" algn="l" rtl="0">
              <a:lnSpc>
                <a:spcPct val="80000"/>
              </a:lnSpc>
              <a:spcBef>
                <a:spcPts val="560"/>
              </a:spcBef>
              <a:spcAft>
                <a:spcPts val="0"/>
              </a:spcAft>
              <a:buClr>
                <a:srgbClr val="3F3F3F"/>
              </a:buClr>
              <a:buSzPts val="2800"/>
              <a:buFont typeface="Trebuchet MS"/>
              <a:buNone/>
            </a:pPr>
            <a:r>
              <a:rPr lang="en-US" sz="2800"/>
              <a:t>Teachers will provide specific information on:</a:t>
            </a:r>
            <a:endParaRPr/>
          </a:p>
          <a:p>
            <a:pPr marL="0" lvl="0" indent="0" algn="l" rtl="0">
              <a:lnSpc>
                <a:spcPct val="80000"/>
              </a:lnSpc>
              <a:spcBef>
                <a:spcPts val="160"/>
              </a:spcBef>
              <a:spcAft>
                <a:spcPts val="0"/>
              </a:spcAft>
              <a:buClr>
                <a:srgbClr val="03042B"/>
              </a:buClr>
              <a:buSzPts val="800"/>
              <a:buFont typeface="Trebuchet MS"/>
              <a:buNone/>
            </a:pPr>
            <a:endParaRPr sz="800"/>
          </a:p>
          <a:p>
            <a:pPr marL="760413" lvl="1" indent="-457200" algn="l" rtl="0">
              <a:lnSpc>
                <a:spcPct val="80000"/>
              </a:lnSpc>
              <a:spcBef>
                <a:spcPts val="520"/>
              </a:spcBef>
              <a:spcAft>
                <a:spcPts val="0"/>
              </a:spcAft>
              <a:buClr>
                <a:schemeClr val="dk2"/>
              </a:buClr>
              <a:buSzPts val="2600"/>
              <a:buFont typeface="Arial"/>
              <a:buChar char="•"/>
            </a:pPr>
            <a:r>
              <a:rPr lang="en-US" sz="2600"/>
              <a:t>Florida Standards Assessment</a:t>
            </a:r>
            <a:endParaRPr/>
          </a:p>
          <a:p>
            <a:pPr marL="760413" lvl="1" indent="-457200" algn="l" rtl="0">
              <a:lnSpc>
                <a:spcPct val="80000"/>
              </a:lnSpc>
              <a:spcBef>
                <a:spcPts val="520"/>
              </a:spcBef>
              <a:spcAft>
                <a:spcPts val="0"/>
              </a:spcAft>
              <a:buClr>
                <a:schemeClr val="dk2"/>
              </a:buClr>
              <a:buSzPts val="2600"/>
              <a:buFont typeface="Arial"/>
              <a:buChar char="•"/>
            </a:pPr>
            <a:r>
              <a:rPr lang="en-US" sz="2600"/>
              <a:t>Grade Level Expectations</a:t>
            </a:r>
            <a:endParaRPr/>
          </a:p>
          <a:p>
            <a:pPr marL="760413" lvl="1" indent="-457200" algn="l" rtl="0">
              <a:lnSpc>
                <a:spcPct val="80000"/>
              </a:lnSpc>
              <a:spcBef>
                <a:spcPts val="520"/>
              </a:spcBef>
              <a:spcAft>
                <a:spcPts val="0"/>
              </a:spcAft>
              <a:buClr>
                <a:schemeClr val="dk2"/>
              </a:buClr>
              <a:buSzPts val="2600"/>
              <a:buFont typeface="Arial"/>
              <a:buChar char="•"/>
            </a:pPr>
            <a:r>
              <a:rPr lang="en-US" sz="2600"/>
              <a:t>Grade Specific Curriculum</a:t>
            </a:r>
            <a:endParaRPr/>
          </a:p>
          <a:p>
            <a:pPr marL="760413" lvl="1" indent="-457200" algn="l" rtl="0">
              <a:lnSpc>
                <a:spcPct val="80000"/>
              </a:lnSpc>
              <a:spcBef>
                <a:spcPts val="520"/>
              </a:spcBef>
              <a:spcAft>
                <a:spcPts val="0"/>
              </a:spcAft>
              <a:buClr>
                <a:schemeClr val="dk2"/>
              </a:buClr>
              <a:buSzPts val="2600"/>
              <a:buFont typeface="Arial"/>
              <a:buChar char="•"/>
            </a:pPr>
            <a:r>
              <a:rPr lang="en-US" sz="2600"/>
              <a:t>Measuring Student Success</a:t>
            </a:r>
            <a:endParaRPr/>
          </a:p>
          <a:p>
            <a:pPr marL="760413" lvl="1" indent="-457200" algn="l" rtl="0">
              <a:lnSpc>
                <a:spcPct val="80000"/>
              </a:lnSpc>
              <a:spcBef>
                <a:spcPts val="520"/>
              </a:spcBef>
              <a:spcAft>
                <a:spcPts val="0"/>
              </a:spcAft>
              <a:buClr>
                <a:schemeClr val="dk2"/>
              </a:buClr>
              <a:buSzPts val="2600"/>
              <a:buFont typeface="Arial"/>
              <a:buChar char="•"/>
            </a:pPr>
            <a:r>
              <a:rPr lang="en-US" sz="2600"/>
              <a:t>Definition of Proficiency</a:t>
            </a:r>
            <a:endParaRPr/>
          </a:p>
          <a:p>
            <a:pPr marL="760413" lvl="1" indent="-457200" algn="l" rtl="0">
              <a:lnSpc>
                <a:spcPct val="80000"/>
              </a:lnSpc>
              <a:spcBef>
                <a:spcPts val="520"/>
              </a:spcBef>
              <a:spcAft>
                <a:spcPts val="0"/>
              </a:spcAft>
              <a:buClr>
                <a:schemeClr val="dk2"/>
              </a:buClr>
              <a:buSzPts val="2600"/>
              <a:buFont typeface="Arial"/>
              <a:buChar char="•"/>
            </a:pPr>
            <a:r>
              <a:rPr lang="en-US" sz="2600"/>
              <a:t>Overview of their plans for the year</a:t>
            </a:r>
            <a:endParaRPr/>
          </a:p>
          <a:p>
            <a:pPr marL="760413" lvl="1" indent="-457200" algn="l" rtl="0">
              <a:lnSpc>
                <a:spcPct val="80000"/>
              </a:lnSpc>
              <a:spcBef>
                <a:spcPts val="520"/>
              </a:spcBef>
              <a:spcAft>
                <a:spcPts val="0"/>
              </a:spcAft>
              <a:buClr>
                <a:schemeClr val="dk2"/>
              </a:buClr>
              <a:buSzPts val="2600"/>
              <a:buFont typeface="Arial"/>
              <a:buChar char="•"/>
            </a:pPr>
            <a:r>
              <a:rPr lang="en-US" sz="2600"/>
              <a:t>Review the Home-School Compact</a:t>
            </a:r>
            <a:endParaRPr/>
          </a:p>
          <a:p>
            <a:pPr marL="760413" lvl="1" indent="-457200" algn="l" rtl="0">
              <a:lnSpc>
                <a:spcPct val="80000"/>
              </a:lnSpc>
              <a:spcBef>
                <a:spcPts val="520"/>
              </a:spcBef>
              <a:spcAft>
                <a:spcPts val="0"/>
              </a:spcAft>
              <a:buClr>
                <a:schemeClr val="dk2"/>
              </a:buClr>
              <a:buSzPts val="2600"/>
              <a:buFont typeface="Arial"/>
              <a:buChar char="•"/>
            </a:pPr>
            <a:r>
              <a:rPr lang="en-US" sz="2600"/>
              <a:t>Home-School Communication Systems</a:t>
            </a:r>
            <a:endParaRPr sz="2600"/>
          </a:p>
          <a:p>
            <a:pPr marL="0" lvl="0" indent="0" algn="l" rtl="0">
              <a:spcBef>
                <a:spcPts val="280"/>
              </a:spcBef>
              <a:spcAft>
                <a:spcPts val="0"/>
              </a:spcAft>
              <a:buClr>
                <a:srgbClr val="03042B"/>
              </a:buClr>
              <a:buSzPts val="1400"/>
              <a:buFont typeface="Trebuchet MS"/>
              <a:buNone/>
            </a:pPr>
            <a:endParaRPr sz="1400">
              <a:solidFill>
                <a:srgbClr val="7030A0"/>
              </a:solidFill>
              <a:latin typeface="Arial"/>
              <a:ea typeface="Arial"/>
              <a:cs typeface="Arial"/>
              <a:sym typeface="Arial"/>
            </a:endParaRPr>
          </a:p>
          <a:p>
            <a:pPr marL="0" lvl="0" indent="0" algn="l" rtl="0">
              <a:spcBef>
                <a:spcPts val="640"/>
              </a:spcBef>
              <a:spcAft>
                <a:spcPts val="0"/>
              </a:spcAft>
              <a:buClr>
                <a:srgbClr val="03042B"/>
              </a:buClr>
              <a:buSzPts val="3200"/>
              <a:buFont typeface="Trebuchet MS"/>
              <a:buNone/>
            </a:pPr>
            <a:endParaRPr>
              <a:solidFill>
                <a:srgbClr val="7030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8"/>
          <p:cNvSpPr txBox="1">
            <a:spLocks noGrp="1"/>
          </p:cNvSpPr>
          <p:nvPr>
            <p:ph type="title"/>
          </p:nvPr>
        </p:nvSpPr>
        <p:spPr>
          <a:xfrm>
            <a:off x="735325" y="1199700"/>
            <a:ext cx="8332500" cy="552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id="270" name="Google Shape;270;p18" descr="The Five Best Questions a Job Candidate Can Ask"/>
          <p:cNvPicPr preferRelativeResize="0"/>
          <p:nvPr/>
        </p:nvPicPr>
        <p:blipFill rotWithShape="1">
          <a:blip r:embed="rId3">
            <a:alphaModFix/>
          </a:blip>
          <a:srcRect/>
          <a:stretch/>
        </p:blipFill>
        <p:spPr>
          <a:xfrm>
            <a:off x="1507687" y="1264329"/>
            <a:ext cx="5700981" cy="2535315"/>
          </a:xfrm>
          <a:prstGeom prst="rect">
            <a:avLst/>
          </a:prstGeom>
          <a:noFill/>
          <a:ln>
            <a:noFill/>
          </a:ln>
        </p:spPr>
      </p:pic>
      <p:sp>
        <p:nvSpPr>
          <p:cNvPr id="2" name="TextBox 1">
            <a:extLst>
              <a:ext uri="{FF2B5EF4-FFF2-40B4-BE49-F238E27FC236}">
                <a16:creationId xmlns:a16="http://schemas.microsoft.com/office/drawing/2014/main" id="{3CE76125-23C2-421E-9ECE-F47EB57F3025}"/>
              </a:ext>
            </a:extLst>
          </p:cNvPr>
          <p:cNvSpPr txBox="1"/>
          <p:nvPr/>
        </p:nvSpPr>
        <p:spPr>
          <a:xfrm>
            <a:off x="1473693" y="4057095"/>
            <a:ext cx="5752730" cy="2246769"/>
          </a:xfrm>
          <a:prstGeom prst="rect">
            <a:avLst/>
          </a:prstGeom>
          <a:noFill/>
        </p:spPr>
        <p:txBody>
          <a:bodyPr wrap="square" rtlCol="0">
            <a:spAutoFit/>
          </a:bodyPr>
          <a:lstStyle/>
          <a:p>
            <a:r>
              <a:rPr lang="en-US" sz="2000" b="1" dirty="0"/>
              <a:t>If you have any questions, or need more information, please email me at:</a:t>
            </a:r>
          </a:p>
          <a:p>
            <a:r>
              <a:rPr lang="en-US" sz="2000" b="1" dirty="0">
                <a:solidFill>
                  <a:srgbClr val="0070C0"/>
                </a:solidFill>
                <a:hlinkClick r:id="rId4">
                  <a:extLst>
                    <a:ext uri="{A12FA001-AC4F-418D-AE19-62706E023703}">
                      <ahyp:hlinkClr xmlns:ahyp="http://schemas.microsoft.com/office/drawing/2018/hyperlinkcolor" val="tx"/>
                    </a:ext>
                  </a:extLst>
                </a:hlinkClick>
              </a:rPr>
              <a:t>baughtjl@gm.sbac.edu</a:t>
            </a:r>
            <a:endParaRPr lang="en-US" sz="2000" b="1" dirty="0">
              <a:solidFill>
                <a:srgbClr val="0070C0"/>
              </a:solidFill>
            </a:endParaRPr>
          </a:p>
          <a:p>
            <a:endParaRPr lang="en-US" sz="2000" b="1" dirty="0">
              <a:solidFill>
                <a:srgbClr val="0070C0"/>
              </a:solidFill>
            </a:endParaRPr>
          </a:p>
          <a:p>
            <a:r>
              <a:rPr lang="en-US" sz="2000" b="1" dirty="0">
                <a:solidFill>
                  <a:schemeClr val="tx1"/>
                </a:solidFill>
              </a:rPr>
              <a:t>Or call the school and ask to speak to Jennifer Baughtman</a:t>
            </a:r>
          </a:p>
          <a:p>
            <a:endParaRPr lang="en-US" sz="20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9"/>
          <p:cNvSpPr txBox="1">
            <a:spLocks noGrp="1"/>
          </p:cNvSpPr>
          <p:nvPr>
            <p:ph type="title"/>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76" name="Google Shape;276;p19"/>
          <p:cNvSpPr txBox="1"/>
          <p:nvPr/>
        </p:nvSpPr>
        <p:spPr>
          <a:xfrm>
            <a:off x="266700" y="1752600"/>
            <a:ext cx="8610600" cy="483446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rgbClr val="3F3F3F"/>
              </a:buClr>
              <a:buSzPts val="3600"/>
              <a:buFont typeface="Noto Sans Symbols"/>
              <a:buNone/>
            </a:pPr>
            <a:endParaRPr sz="2800" b="0" i="0" u="none" strike="noStrike" cap="none" dirty="0">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3600"/>
              <a:buFont typeface="Noto Sans Symbols"/>
              <a:buNone/>
            </a:pPr>
            <a:r>
              <a:rPr lang="en-US" sz="2800" b="0" i="0" u="none" strike="noStrike" cap="none" dirty="0">
                <a:solidFill>
                  <a:schemeClr val="lt1"/>
                </a:solidFill>
                <a:latin typeface="Trebuchet MS"/>
                <a:ea typeface="Trebuchet MS"/>
                <a:cs typeface="Trebuchet MS"/>
                <a:sym typeface="Trebuchet MS"/>
              </a:rPr>
              <a:t>Be sure to review and sign:</a:t>
            </a:r>
            <a:endParaRPr dirty="0"/>
          </a:p>
          <a:p>
            <a:pPr marL="731520" marR="0" lvl="0" indent="-274319" algn="l" rtl="0">
              <a:spcBef>
                <a:spcPts val="720"/>
              </a:spcBef>
              <a:spcAft>
                <a:spcPts val="0"/>
              </a:spcAft>
              <a:buClr>
                <a:schemeClr val="dk2"/>
              </a:buClr>
              <a:buSzPts val="3600"/>
              <a:buFont typeface="Noto Sans Symbols"/>
              <a:buChar char="❑"/>
            </a:pPr>
            <a:r>
              <a:rPr lang="en-US" sz="2800" b="0" i="0" u="none" strike="noStrike" cap="none" dirty="0">
                <a:solidFill>
                  <a:schemeClr val="lt1"/>
                </a:solidFill>
                <a:latin typeface="Trebuchet MS"/>
                <a:ea typeface="Trebuchet MS"/>
                <a:cs typeface="Trebuchet MS"/>
                <a:sym typeface="Trebuchet MS"/>
              </a:rPr>
              <a:t>Title I Annual Meeting Evaluation Form</a:t>
            </a:r>
            <a:endParaRPr dirty="0"/>
          </a:p>
          <a:p>
            <a:pPr marL="731520" marR="0" lvl="0" indent="-274319" algn="l" rtl="0">
              <a:spcBef>
                <a:spcPts val="720"/>
              </a:spcBef>
              <a:spcAft>
                <a:spcPts val="0"/>
              </a:spcAft>
              <a:buClr>
                <a:schemeClr val="dk2"/>
              </a:buClr>
              <a:buSzPts val="3600"/>
              <a:buFont typeface="Noto Sans Symbols"/>
              <a:buChar char="❑"/>
            </a:pPr>
            <a:r>
              <a:rPr lang="en-US" sz="2800" b="0" i="0" u="none" strike="noStrike" cap="none" dirty="0">
                <a:solidFill>
                  <a:schemeClr val="lt1"/>
                </a:solidFill>
                <a:latin typeface="Trebuchet MS"/>
                <a:ea typeface="Trebuchet MS"/>
                <a:cs typeface="Trebuchet MS"/>
                <a:sym typeface="Trebuchet MS"/>
              </a:rPr>
              <a:t>The Title I Parents’ Rights Letter </a:t>
            </a:r>
            <a:endParaRPr sz="2800" dirty="0">
              <a:solidFill>
                <a:schemeClr val="lt1"/>
              </a:solidFill>
              <a:latin typeface="Century Gothic"/>
              <a:ea typeface="Century Gothic"/>
              <a:cs typeface="Century Gothic"/>
              <a:sym typeface="Century Gothic"/>
            </a:endParaRPr>
          </a:p>
          <a:p>
            <a:pPr marL="731520" marR="0" lvl="0" indent="-274319" algn="l" rtl="0">
              <a:spcBef>
                <a:spcPts val="720"/>
              </a:spcBef>
              <a:spcAft>
                <a:spcPts val="0"/>
              </a:spcAft>
              <a:buClr>
                <a:schemeClr val="dk2"/>
              </a:buClr>
              <a:buSzPts val="3600"/>
              <a:buFont typeface="Noto Sans Symbols"/>
              <a:buChar char="❑"/>
            </a:pPr>
            <a:r>
              <a:rPr lang="en-US" sz="2800" b="0" i="0" u="none" strike="noStrike" cap="none" dirty="0">
                <a:solidFill>
                  <a:schemeClr val="lt1"/>
                </a:solidFill>
                <a:latin typeface="Trebuchet MS"/>
                <a:ea typeface="Trebuchet MS"/>
                <a:cs typeface="Trebuchet MS"/>
                <a:sym typeface="Trebuchet MS"/>
              </a:rPr>
              <a:t>Home – School Compact</a:t>
            </a:r>
            <a:endParaRPr sz="2800" dirty="0">
              <a:solidFill>
                <a:schemeClr val="lt1"/>
              </a:solidFill>
              <a:latin typeface="Century Gothic"/>
              <a:ea typeface="Century Gothic"/>
              <a:cs typeface="Century Gothic"/>
              <a:sym typeface="Century Gothic"/>
            </a:endParaRPr>
          </a:p>
          <a:p>
            <a:pPr marL="301943" marR="0" lvl="1" indent="0" algn="l" rtl="0">
              <a:spcBef>
                <a:spcPts val="560"/>
              </a:spcBef>
              <a:spcAft>
                <a:spcPts val="0"/>
              </a:spcAft>
              <a:buNone/>
            </a:pPr>
            <a:endParaRPr sz="2800" b="0" i="0" u="none" strike="noStrike" cap="none" dirty="0">
              <a:solidFill>
                <a:schemeClr val="lt1"/>
              </a:solidFill>
              <a:latin typeface="Trebuchet MS"/>
              <a:ea typeface="Trebuchet MS"/>
              <a:cs typeface="Trebuchet MS"/>
              <a:sym typeface="Trebuchet MS"/>
            </a:endParaRPr>
          </a:p>
          <a:p>
            <a:pPr marL="1216342" marR="0" lvl="1" indent="-457200" algn="l" rtl="0">
              <a:spcBef>
                <a:spcPts val="560"/>
              </a:spcBef>
              <a:spcAft>
                <a:spcPts val="0"/>
              </a:spcAft>
              <a:buClr>
                <a:schemeClr val="dk2"/>
              </a:buClr>
              <a:buSzPts val="2800"/>
              <a:buFont typeface="Noto Sans Symbols"/>
              <a:buChar char="⮚"/>
            </a:pPr>
            <a:r>
              <a:rPr lang="en-US" sz="2800" b="0" i="0" u="none" strike="noStrike" cap="none" dirty="0">
                <a:solidFill>
                  <a:schemeClr val="lt1"/>
                </a:solidFill>
                <a:latin typeface="Trebuchet MS"/>
                <a:ea typeface="Trebuchet MS"/>
                <a:cs typeface="Trebuchet MS"/>
                <a:sym typeface="Trebuchet MS"/>
              </a:rPr>
              <a:t>For families attending virtuall</a:t>
            </a:r>
            <a:r>
              <a:rPr lang="en-US" sz="2800" dirty="0">
                <a:solidFill>
                  <a:schemeClr val="lt1"/>
                </a:solidFill>
                <a:latin typeface="Trebuchet MS"/>
                <a:ea typeface="Trebuchet MS"/>
                <a:cs typeface="Trebuchet MS"/>
                <a:sym typeface="Trebuchet MS"/>
              </a:rPr>
              <a:t>y</a:t>
            </a:r>
            <a:r>
              <a:rPr lang="en-US" sz="2800" b="0" i="0" u="none" strike="noStrike" cap="none" dirty="0">
                <a:solidFill>
                  <a:schemeClr val="lt1"/>
                </a:solidFill>
                <a:latin typeface="Trebuchet MS"/>
                <a:ea typeface="Trebuchet MS"/>
                <a:cs typeface="Trebuchet MS"/>
                <a:sym typeface="Trebuchet MS"/>
              </a:rPr>
              <a:t> look for an email containing the documents above as Google Forms</a:t>
            </a:r>
            <a:endParaRPr sz="2800" b="0" i="0" u="none" strike="noStrike" cap="none" dirty="0">
              <a:solidFill>
                <a:schemeClr val="lt1"/>
              </a:solidFill>
              <a:latin typeface="Century Gothic"/>
              <a:ea typeface="Century Gothic"/>
              <a:cs typeface="Century Gothic"/>
              <a:sym typeface="Century Gothic"/>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dirty="0">
              <a:solidFill>
                <a:srgbClr val="3F3F3F"/>
              </a:solidFill>
              <a:latin typeface="Trebuchet MS"/>
              <a:ea typeface="Trebuchet MS"/>
              <a:cs typeface="Trebuchet MS"/>
              <a:sym typeface="Trebuchet MS"/>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dirty="0">
              <a:solidFill>
                <a:srgbClr val="3F3F3F"/>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
          <p:cNvSpPr txBox="1">
            <a:spLocks noGrp="1"/>
          </p:cNvSpPr>
          <p:nvPr>
            <p:ph type="title"/>
          </p:nvPr>
        </p:nvSpPr>
        <p:spPr>
          <a:xfrm>
            <a:off x="609600" y="349103"/>
            <a:ext cx="84582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6000"/>
              <a:buFont typeface="Calibri"/>
              <a:buNone/>
            </a:pPr>
            <a:r>
              <a:rPr lang="en-US" sz="6000" b="1">
                <a:solidFill>
                  <a:schemeClr val="dk1"/>
                </a:solidFill>
                <a:latin typeface="Calibri"/>
                <a:ea typeface="Calibri"/>
                <a:cs typeface="Calibri"/>
                <a:sym typeface="Calibri"/>
              </a:rPr>
              <a:t>Agenda</a:t>
            </a:r>
            <a:endParaRPr>
              <a:solidFill>
                <a:schemeClr val="dk1"/>
              </a:solidFill>
            </a:endParaRPr>
          </a:p>
        </p:txBody>
      </p:sp>
      <p:sp>
        <p:nvSpPr>
          <p:cNvPr id="160" name="Google Shape;160;p2"/>
          <p:cNvSpPr txBox="1"/>
          <p:nvPr/>
        </p:nvSpPr>
        <p:spPr>
          <a:xfrm>
            <a:off x="609600" y="1640975"/>
            <a:ext cx="7772400" cy="46011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0" algn="l" rtl="0">
              <a:spcBef>
                <a:spcPts val="0"/>
              </a:spcBef>
              <a:spcAft>
                <a:spcPts val="0"/>
              </a:spcAft>
              <a:buNone/>
            </a:pPr>
            <a:endParaRPr sz="2400">
              <a:solidFill>
                <a:schemeClr val="lt1"/>
              </a:solidFill>
              <a:latin typeface="Trebuchet MS"/>
              <a:ea typeface="Trebuchet MS"/>
              <a:cs typeface="Trebuchet MS"/>
              <a:sym typeface="Trebuchet MS"/>
            </a:endParaRPr>
          </a:p>
          <a:p>
            <a:pPr marL="342900" marR="0" lvl="0" indent="-342900" algn="l" rtl="0">
              <a:spcBef>
                <a:spcPts val="0"/>
              </a:spcBef>
              <a:spcAft>
                <a:spcPts val="0"/>
              </a:spcAft>
              <a:buClr>
                <a:schemeClr val="dk2"/>
              </a:buClr>
              <a:buSzPts val="2400"/>
              <a:buFont typeface="Trebuchet MS"/>
              <a:buChar char="•"/>
            </a:pPr>
            <a:r>
              <a:rPr lang="en-US" sz="2400" b="0" i="0" u="none" strike="noStrike" cap="none">
                <a:solidFill>
                  <a:schemeClr val="lt1"/>
                </a:solidFill>
                <a:latin typeface="Trebuchet MS"/>
                <a:ea typeface="Trebuchet MS"/>
                <a:cs typeface="Trebuchet MS"/>
                <a:sym typeface="Trebuchet MS"/>
              </a:rPr>
              <a:t>Welcome and Introductions</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a:solidFill>
                  <a:schemeClr val="lt1"/>
                </a:solidFill>
                <a:latin typeface="Trebuchet MS"/>
                <a:ea typeface="Trebuchet MS"/>
                <a:cs typeface="Trebuchet MS"/>
                <a:sym typeface="Trebuchet MS"/>
              </a:rPr>
              <a:t>All About Title I</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a:solidFill>
                  <a:schemeClr val="lt1"/>
                </a:solidFill>
                <a:latin typeface="Trebuchet MS"/>
                <a:ea typeface="Trebuchet MS"/>
                <a:cs typeface="Trebuchet MS"/>
                <a:sym typeface="Trebuchet MS"/>
              </a:rPr>
              <a:t>Title I Budgets</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a:solidFill>
                  <a:schemeClr val="lt1"/>
                </a:solidFill>
                <a:latin typeface="Trebuchet MS"/>
                <a:ea typeface="Trebuchet MS"/>
                <a:cs typeface="Trebuchet MS"/>
                <a:sym typeface="Trebuchet MS"/>
              </a:rPr>
              <a:t>Standards and Testing</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a:solidFill>
                  <a:schemeClr val="lt1"/>
                </a:solidFill>
                <a:latin typeface="Trebuchet MS"/>
                <a:ea typeface="Trebuchet MS"/>
                <a:cs typeface="Trebuchet MS"/>
                <a:sym typeface="Trebuchet MS"/>
              </a:rPr>
              <a:t>Title I Beginning of School Packet</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a:solidFill>
                  <a:schemeClr val="lt1"/>
                </a:solidFill>
                <a:latin typeface="Trebuchet MS"/>
                <a:ea typeface="Trebuchet MS"/>
                <a:cs typeface="Trebuchet MS"/>
                <a:sym typeface="Trebuchet MS"/>
              </a:rPr>
              <a:t>Our Home-School Compact</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a:solidFill>
                  <a:schemeClr val="lt1"/>
                </a:solidFill>
                <a:latin typeface="Trebuchet MS"/>
                <a:ea typeface="Trebuchet MS"/>
                <a:cs typeface="Trebuchet MS"/>
                <a:sym typeface="Trebuchet MS"/>
              </a:rPr>
              <a:t>Our School’s Parent &amp; Family Engagement Plan</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a:solidFill>
                  <a:schemeClr val="lt1"/>
                </a:solidFill>
                <a:latin typeface="Trebuchet MS"/>
                <a:ea typeface="Trebuchet MS"/>
                <a:cs typeface="Trebuchet MS"/>
                <a:sym typeface="Trebuchet MS"/>
              </a:rPr>
              <a:t>Keys to Your Child’s Success</a:t>
            </a:r>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a:solidFill>
                  <a:schemeClr val="lt1"/>
                </a:solidFill>
                <a:latin typeface="Trebuchet MS"/>
                <a:ea typeface="Trebuchet MS"/>
                <a:cs typeface="Trebuchet MS"/>
                <a:sym typeface="Trebuchet MS"/>
              </a:rPr>
              <a:t>Parent Input Evaluation</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
          <p:cNvSpPr txBox="1">
            <a:spLocks noGrp="1"/>
          </p:cNvSpPr>
          <p:nvPr>
            <p:ph type="title"/>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67" name="Google Shape;167;p3"/>
          <p:cNvSpPr txBox="1"/>
          <p:nvPr/>
        </p:nvSpPr>
        <p:spPr>
          <a:xfrm>
            <a:off x="342900" y="1507068"/>
            <a:ext cx="8458200" cy="4690532"/>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165100" algn="l" rtl="0">
              <a:lnSpc>
                <a:spcPct val="80000"/>
              </a:lnSpc>
              <a:spcBef>
                <a:spcPts val="0"/>
              </a:spcBef>
              <a:spcAft>
                <a:spcPts val="0"/>
              </a:spcAft>
              <a:buClr>
                <a:srgbClr val="03042B"/>
              </a:buClr>
              <a:buSzPts val="2800"/>
              <a:buFont typeface="Trebuchet MS"/>
              <a:buNone/>
            </a:pPr>
            <a:endParaRPr sz="2800" b="0" i="0" u="none" strike="noStrike" cap="none">
              <a:solidFill>
                <a:srgbClr val="000000"/>
              </a:solidFill>
              <a:latin typeface="Arial"/>
              <a:ea typeface="Arial"/>
              <a:cs typeface="Arial"/>
              <a:sym typeface="Arial"/>
            </a:endParaRPr>
          </a:p>
          <a:p>
            <a:pPr marL="347472" marR="0" lvl="0" indent="-347472" algn="l" rtl="0">
              <a:lnSpc>
                <a:spcPct val="80000"/>
              </a:lnSpc>
              <a:spcBef>
                <a:spcPts val="48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Title I is the major component of the Elementary and Secondary Education Act (ESEA) and the largest </a:t>
            </a:r>
            <a:r>
              <a:rPr lang="en-US" sz="2400">
                <a:solidFill>
                  <a:schemeClr val="lt1"/>
                </a:solidFill>
              </a:rPr>
              <a:t>F</a:t>
            </a:r>
            <a:r>
              <a:rPr lang="en-US" sz="2400" b="0" i="0" u="none" strike="noStrike" cap="none">
                <a:solidFill>
                  <a:schemeClr val="lt1"/>
                </a:solidFill>
                <a:latin typeface="Arial"/>
                <a:ea typeface="Arial"/>
                <a:cs typeface="Arial"/>
                <a:sym typeface="Arial"/>
              </a:rPr>
              <a:t>ederal assistance program for our nation’s schools.</a:t>
            </a:r>
            <a:endParaRPr/>
          </a:p>
          <a:p>
            <a:pPr marL="0" marR="0" lvl="0" indent="0" algn="l" rtl="0">
              <a:lnSpc>
                <a:spcPct val="80000"/>
              </a:lnSpc>
              <a:spcBef>
                <a:spcPts val="480"/>
              </a:spcBef>
              <a:spcAft>
                <a:spcPts val="0"/>
              </a:spcAft>
              <a:buNone/>
            </a:pPr>
            <a:endParaRPr sz="1800" b="0" i="0" u="none" strike="noStrike" cap="none">
              <a:solidFill>
                <a:schemeClr val="lt1"/>
              </a:solidFill>
              <a:latin typeface="Century Gothic"/>
              <a:ea typeface="Century Gothic"/>
              <a:cs typeface="Century Gothic"/>
              <a:sym typeface="Century Gothic"/>
            </a:endParaRPr>
          </a:p>
          <a:p>
            <a:pPr marL="347472" marR="0" lvl="0" indent="-283972" algn="l" rtl="0">
              <a:lnSpc>
                <a:spcPct val="80000"/>
              </a:lnSpc>
              <a:spcBef>
                <a:spcPts val="200"/>
              </a:spcBef>
              <a:spcAft>
                <a:spcPts val="0"/>
              </a:spcAft>
              <a:buClr>
                <a:srgbClr val="03042B"/>
              </a:buClr>
              <a:buSzPts val="1000"/>
              <a:buFont typeface="Trebuchet MS"/>
              <a:buNone/>
            </a:pPr>
            <a:endParaRPr sz="1000" b="0" i="0" u="none" strike="noStrike" cap="none">
              <a:solidFill>
                <a:schemeClr val="lt1"/>
              </a:solidFill>
              <a:latin typeface="Arial"/>
              <a:ea typeface="Arial"/>
              <a:cs typeface="Arial"/>
              <a:sym typeface="Arial"/>
            </a:endParaRPr>
          </a:p>
          <a:p>
            <a:pPr marL="347472" marR="0" lvl="0" indent="-347472" algn="l" rtl="0">
              <a:lnSpc>
                <a:spcPct val="80000"/>
              </a:lnSpc>
              <a:spcBef>
                <a:spcPts val="48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The goal of Title I is a higher quality of education for </a:t>
            </a:r>
            <a:r>
              <a:rPr lang="en-US" sz="2400" b="0" i="0" u="sng" strike="noStrike" cap="none">
                <a:solidFill>
                  <a:schemeClr val="lt1"/>
                </a:solidFill>
                <a:latin typeface="Arial"/>
                <a:ea typeface="Arial"/>
                <a:cs typeface="Arial"/>
                <a:sym typeface="Arial"/>
              </a:rPr>
              <a:t>every</a:t>
            </a:r>
            <a:r>
              <a:rPr lang="en-US" sz="2400" b="0" i="0" u="none" strike="noStrike" cap="none">
                <a:solidFill>
                  <a:schemeClr val="lt1"/>
                </a:solidFill>
                <a:latin typeface="Arial"/>
                <a:ea typeface="Arial"/>
                <a:cs typeface="Arial"/>
                <a:sym typeface="Arial"/>
              </a:rPr>
              <a:t> child.</a:t>
            </a:r>
            <a:endParaRPr/>
          </a:p>
          <a:p>
            <a:pPr marL="0" marR="0" lvl="0" indent="0" algn="l" rtl="0">
              <a:lnSpc>
                <a:spcPct val="80000"/>
              </a:lnSpc>
              <a:spcBef>
                <a:spcPts val="480"/>
              </a:spcBef>
              <a:spcAft>
                <a:spcPts val="0"/>
              </a:spcAft>
              <a:buNone/>
            </a:pPr>
            <a:endParaRPr sz="1800" b="0" i="0" u="none" strike="noStrike" cap="none">
              <a:solidFill>
                <a:schemeClr val="lt1"/>
              </a:solidFill>
              <a:latin typeface="Century Gothic"/>
              <a:ea typeface="Century Gothic"/>
              <a:cs typeface="Century Gothic"/>
              <a:sym typeface="Century Gothic"/>
            </a:endParaRPr>
          </a:p>
          <a:p>
            <a:pPr marL="347472" marR="0" lvl="0" indent="-283972" algn="l" rtl="0">
              <a:lnSpc>
                <a:spcPct val="80000"/>
              </a:lnSpc>
              <a:spcBef>
                <a:spcPts val="200"/>
              </a:spcBef>
              <a:spcAft>
                <a:spcPts val="0"/>
              </a:spcAft>
              <a:buClr>
                <a:srgbClr val="03042B"/>
              </a:buClr>
              <a:buSzPts val="1000"/>
              <a:buFont typeface="Trebuchet MS"/>
              <a:buNone/>
            </a:pPr>
            <a:endParaRPr sz="1000" b="0" i="0" u="none" strike="noStrike" cap="none">
              <a:solidFill>
                <a:schemeClr val="lt1"/>
              </a:solidFill>
              <a:latin typeface="Arial"/>
              <a:ea typeface="Arial"/>
              <a:cs typeface="Arial"/>
              <a:sym typeface="Arial"/>
            </a:endParaRPr>
          </a:p>
          <a:p>
            <a:pPr marL="347472" marR="0" lvl="0" indent="-347472" algn="l" rtl="0">
              <a:lnSpc>
                <a:spcPct val="80000"/>
              </a:lnSpc>
              <a:spcBef>
                <a:spcPts val="48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The program serves millions of children in elementary and secondary schools each year. </a:t>
            </a:r>
            <a:endParaRPr sz="10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
          <p:cNvSpPr txBox="1">
            <a:spLocks noGrp="1"/>
          </p:cNvSpPr>
          <p:nvPr>
            <p:ph type="title"/>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How Title I Works?</a:t>
            </a:r>
            <a:endParaRPr>
              <a:solidFill>
                <a:schemeClr val="dk1"/>
              </a:solidFill>
            </a:endParaRPr>
          </a:p>
        </p:txBody>
      </p:sp>
      <p:sp>
        <p:nvSpPr>
          <p:cNvPr id="174" name="Google Shape;174;p4"/>
          <p:cNvSpPr txBox="1"/>
          <p:nvPr/>
        </p:nvSpPr>
        <p:spPr>
          <a:xfrm>
            <a:off x="304800" y="1524000"/>
            <a:ext cx="8610600" cy="5029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lt1"/>
                </a:solidFill>
                <a:latin typeface="Arial"/>
                <a:ea typeface="Arial"/>
                <a:cs typeface="Arial"/>
                <a:sym typeface="Arial"/>
              </a:rPr>
              <a:t>Title I funding flows from the U.S. Department of Education (as appropriated by Congress) to the Florida Department of Education (FLDOE).  </a:t>
            </a:r>
            <a:endParaRPr sz="1800" b="0" i="0" u="none" strike="noStrike" cap="none" dirty="0">
              <a:solidFill>
                <a:schemeClr val="lt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lt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lt1"/>
                </a:solidFill>
                <a:latin typeface="Arial"/>
                <a:ea typeface="Arial"/>
                <a:cs typeface="Arial"/>
                <a:sym typeface="Arial"/>
              </a:rPr>
              <a:t>The FDOE allocates funds to the District.</a:t>
            </a:r>
            <a:endParaRPr sz="2400" b="0" i="0" u="none" strike="noStrike" cap="none" dirty="0">
              <a:solidFill>
                <a:schemeClr val="lt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lt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lt1"/>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dirty="0">
              <a:solidFill>
                <a:schemeClr val="lt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lt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lt1"/>
                </a:solidFill>
                <a:latin typeface="Arial"/>
                <a:ea typeface="Arial"/>
                <a:cs typeface="Arial"/>
                <a:sym typeface="Arial"/>
              </a:rPr>
              <a:t>Title I schools spend the funds allocated based on formalized School Improvement Plans approved by District and FLDOE. </a:t>
            </a:r>
            <a:endParaRPr sz="2400" b="0" i="0" u="none" strike="noStrike" cap="none" dirty="0">
              <a:solidFill>
                <a:schemeClr val="lt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dirty="0">
                <a:solidFill>
                  <a:schemeClr val="lt1"/>
                </a:solidFill>
                <a:latin typeface="Trebuchet MS"/>
                <a:ea typeface="Trebuchet MS"/>
                <a:cs typeface="Trebuchet MS"/>
                <a:sym typeface="Trebuchet MS"/>
              </a:rPr>
              <a:t>Our School implements a </a:t>
            </a:r>
            <a:r>
              <a:rPr lang="en-US" sz="2400" b="1" i="0" u="sng" strike="noStrike" cap="none" dirty="0">
                <a:solidFill>
                  <a:schemeClr val="bg1"/>
                </a:solidFill>
                <a:latin typeface="Trebuchet MS"/>
                <a:ea typeface="Trebuchet MS"/>
                <a:cs typeface="Trebuchet MS"/>
                <a:sym typeface="Trebuchet MS"/>
              </a:rPr>
              <a:t>schoolwide </a:t>
            </a:r>
            <a:r>
              <a:rPr lang="en-US" sz="2400" b="0" i="0" u="none" strike="noStrike" cap="none" dirty="0">
                <a:solidFill>
                  <a:schemeClr val="lt1"/>
                </a:solidFill>
                <a:latin typeface="Trebuchet MS"/>
                <a:ea typeface="Trebuchet MS"/>
                <a:cs typeface="Trebuchet MS"/>
                <a:sym typeface="Trebuchet MS"/>
              </a:rPr>
              <a:t>program. </a:t>
            </a:r>
            <a:endParaRPr sz="1800" b="0" i="0" u="none" strike="noStrike" cap="none" dirty="0">
              <a:solidFill>
                <a:schemeClr val="lt1"/>
              </a:solidFill>
              <a:latin typeface="Century Gothic"/>
              <a:ea typeface="Century Gothic"/>
              <a:cs typeface="Century Gothic"/>
              <a:sym typeface="Century Gothic"/>
            </a:endParaRPr>
          </a:p>
          <a:p>
            <a:pPr marL="347472" marR="0" lvl="0" indent="-195072" algn="l" rtl="0">
              <a:lnSpc>
                <a:spcPct val="90000"/>
              </a:lnSpc>
              <a:spcBef>
                <a:spcPts val="480"/>
              </a:spcBef>
              <a:spcAft>
                <a:spcPts val="0"/>
              </a:spcAft>
              <a:buClr>
                <a:srgbClr val="03042B"/>
              </a:buClr>
              <a:buSzPts val="2400"/>
              <a:buFont typeface="Trebuchet MS"/>
              <a:buNone/>
            </a:pPr>
            <a:endParaRPr sz="2400" b="0" i="0" u="none" strike="noStrike" cap="none" dirty="0">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5"/>
          <p:cNvSpPr txBox="1">
            <a:spLocks noGrp="1"/>
          </p:cNvSpPr>
          <p:nvPr>
            <p:ph type="title"/>
          </p:nvPr>
        </p:nvSpPr>
        <p:spPr>
          <a:xfrm>
            <a:off x="457200" y="152400"/>
            <a:ext cx="84201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Calibri"/>
              <a:buNone/>
            </a:pPr>
            <a:r>
              <a:rPr lang="en-US" sz="3600" b="1">
                <a:solidFill>
                  <a:schemeClr val="dk1"/>
                </a:solidFill>
                <a:latin typeface="Calibri"/>
                <a:ea typeface="Calibri"/>
                <a:cs typeface="Calibri"/>
                <a:sym typeface="Calibri"/>
              </a:rPr>
              <a:t>Title I Funds Provide Supplemental </a:t>
            </a:r>
            <a:endParaRPr sz="3600" b="1">
              <a:solidFill>
                <a:schemeClr val="dk1"/>
              </a:solidFill>
              <a:latin typeface="Calibri"/>
              <a:ea typeface="Calibri"/>
              <a:cs typeface="Calibri"/>
              <a:sym typeface="Calibri"/>
            </a:endParaRPr>
          </a:p>
          <a:p>
            <a:pPr marL="0" lvl="0" indent="0" algn="l" rtl="0">
              <a:spcBef>
                <a:spcPts val="0"/>
              </a:spcBef>
              <a:spcAft>
                <a:spcPts val="0"/>
              </a:spcAft>
              <a:buClr>
                <a:schemeClr val="lt1"/>
              </a:buClr>
              <a:buSzPts val="3600"/>
              <a:buFont typeface="Calibri"/>
              <a:buNone/>
            </a:pPr>
            <a:r>
              <a:rPr lang="en-US" sz="3600" b="1">
                <a:solidFill>
                  <a:schemeClr val="dk1"/>
                </a:solidFill>
                <a:latin typeface="Calibri"/>
                <a:ea typeface="Calibri"/>
                <a:cs typeface="Calibri"/>
                <a:sym typeface="Calibri"/>
              </a:rPr>
              <a:t>Support</a:t>
            </a:r>
            <a:endParaRPr sz="3600" b="1">
              <a:solidFill>
                <a:schemeClr val="dk1"/>
              </a:solidFill>
              <a:latin typeface="Calibri"/>
              <a:ea typeface="Calibri"/>
              <a:cs typeface="Calibri"/>
              <a:sym typeface="Calibri"/>
            </a:endParaRPr>
          </a:p>
        </p:txBody>
      </p:sp>
      <p:sp>
        <p:nvSpPr>
          <p:cNvPr id="181" name="Google Shape;181;p5"/>
          <p:cNvSpPr txBox="1"/>
          <p:nvPr/>
        </p:nvSpPr>
        <p:spPr>
          <a:xfrm>
            <a:off x="457200" y="1342950"/>
            <a:ext cx="8420100" cy="5210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Calibri"/>
              <a:buNone/>
            </a:pPr>
            <a:endParaRPr sz="1800" b="0" i="0" u="none" strike="noStrike" cap="none" dirty="0">
              <a:solidFill>
                <a:schemeClr val="dk1"/>
              </a:solidFill>
              <a:latin typeface="Trebuchet MS"/>
              <a:ea typeface="Trebuchet MS"/>
              <a:cs typeface="Trebuchet MS"/>
              <a:sym typeface="Trebuchet MS"/>
            </a:endParaRPr>
          </a:p>
          <a:p>
            <a:pPr marL="0" marR="0" lvl="0" indent="0" algn="l" rtl="0">
              <a:spcBef>
                <a:spcPts val="0"/>
              </a:spcBef>
              <a:spcAft>
                <a:spcPts val="0"/>
              </a:spcAft>
              <a:buClr>
                <a:schemeClr val="dk2"/>
              </a:buClr>
              <a:buSzPts val="1800"/>
              <a:buFont typeface="Calibri"/>
              <a:buNone/>
            </a:pPr>
            <a:r>
              <a:rPr lang="en-US" sz="1800" b="0" i="0" u="none" strike="noStrike" cap="none" dirty="0">
                <a:solidFill>
                  <a:schemeClr val="lt1"/>
                </a:solidFill>
                <a:latin typeface="Trebuchet MS"/>
                <a:ea typeface="Trebuchet MS"/>
                <a:cs typeface="Trebuchet MS"/>
                <a:sym typeface="Trebuchet MS"/>
              </a:rPr>
              <a:t> Our School’s Title I funds provide the following supplemental support:</a:t>
            </a:r>
            <a:endParaRPr sz="1800" b="0" i="0" u="none" strike="noStrike" cap="none" dirty="0">
              <a:solidFill>
                <a:schemeClr val="lt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lt1"/>
                </a:solidFill>
                <a:latin typeface="Trebuchet MS"/>
                <a:ea typeface="Trebuchet MS"/>
                <a:cs typeface="Trebuchet MS"/>
                <a:sym typeface="Trebuchet MS"/>
              </a:rPr>
              <a:t>Additional Personnel to support our students and teachers</a:t>
            </a:r>
            <a:endParaRPr sz="1800" b="0" i="0" u="none" strike="noStrike" cap="none" dirty="0">
              <a:solidFill>
                <a:schemeClr val="lt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lt1"/>
                </a:solidFill>
                <a:latin typeface="Trebuchet MS"/>
                <a:ea typeface="Trebuchet MS"/>
                <a:cs typeface="Trebuchet MS"/>
                <a:sym typeface="Trebuchet MS"/>
              </a:rPr>
              <a:t>Additional classroom materials and equipment</a:t>
            </a:r>
            <a:endParaRPr sz="1800" b="0" i="0" u="none" strike="noStrike" cap="none" dirty="0">
              <a:solidFill>
                <a:schemeClr val="lt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lt1"/>
                </a:solidFill>
                <a:latin typeface="Trebuchet MS"/>
                <a:ea typeface="Trebuchet MS"/>
                <a:cs typeface="Trebuchet MS"/>
                <a:sym typeface="Trebuchet MS"/>
              </a:rPr>
              <a:t>Technology: Laptops, computer labs, document cameras</a:t>
            </a:r>
            <a:endParaRPr sz="1800" b="0" i="0" u="none" strike="noStrike" cap="none" dirty="0">
              <a:solidFill>
                <a:schemeClr val="lt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lt1"/>
                </a:solidFill>
                <a:latin typeface="Trebuchet MS"/>
                <a:ea typeface="Trebuchet MS"/>
                <a:cs typeface="Trebuchet MS"/>
                <a:sym typeface="Trebuchet MS"/>
              </a:rPr>
              <a:t>Supplemental web-based programs: IXL, Reflex Math, Achieve 3000</a:t>
            </a:r>
            <a:endParaRPr sz="1800" b="0" i="0" u="none" strike="noStrike" cap="none" dirty="0">
              <a:solidFill>
                <a:schemeClr val="lt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lt1"/>
                </a:solidFill>
                <a:latin typeface="Trebuchet MS"/>
                <a:ea typeface="Trebuchet MS"/>
                <a:cs typeface="Trebuchet MS"/>
                <a:sym typeface="Trebuchet MS"/>
              </a:rPr>
              <a:t>Supplemental curriculum: IRLA and </a:t>
            </a:r>
            <a:r>
              <a:rPr lang="en-US" sz="1800" b="0" i="0" u="none" strike="noStrike" cap="none" dirty="0" err="1">
                <a:solidFill>
                  <a:schemeClr val="lt1"/>
                </a:solidFill>
                <a:latin typeface="Trebuchet MS"/>
                <a:ea typeface="Trebuchet MS"/>
                <a:cs typeface="Trebuchet MS"/>
                <a:sym typeface="Trebuchet MS"/>
              </a:rPr>
              <a:t>Acaletics</a:t>
            </a:r>
            <a:endParaRPr sz="1800" b="0" i="0" u="none" strike="noStrike" cap="none" dirty="0">
              <a:solidFill>
                <a:schemeClr val="lt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lt1"/>
                </a:solidFill>
                <a:latin typeface="Trebuchet MS"/>
                <a:ea typeface="Trebuchet MS"/>
                <a:cs typeface="Trebuchet MS"/>
                <a:sym typeface="Trebuchet MS"/>
              </a:rPr>
              <a:t>Small group intervention: IRLA</a:t>
            </a:r>
            <a:endParaRPr sz="1800" b="0" i="0" u="none" strike="noStrike" cap="none" dirty="0">
              <a:solidFill>
                <a:schemeClr val="lt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lt1"/>
                </a:solidFill>
                <a:latin typeface="Trebuchet MS"/>
                <a:ea typeface="Trebuchet MS"/>
                <a:cs typeface="Trebuchet MS"/>
                <a:sym typeface="Trebuchet MS"/>
              </a:rPr>
              <a:t>Additional Professional Development</a:t>
            </a:r>
            <a:endParaRPr sz="1800" b="0" i="0" u="none" strike="noStrike" cap="none" dirty="0">
              <a:solidFill>
                <a:schemeClr val="lt1"/>
              </a:solidFill>
              <a:latin typeface="Trebuchet MS"/>
              <a:ea typeface="Trebuchet MS"/>
              <a:cs typeface="Trebuchet MS"/>
              <a:sym typeface="Trebuchet MS"/>
            </a:endParaRPr>
          </a:p>
          <a:p>
            <a:pPr marL="274320" marR="0" lvl="0" indent="-160020" algn="l" rtl="0">
              <a:spcBef>
                <a:spcPts val="360"/>
              </a:spcBef>
              <a:spcAft>
                <a:spcPts val="0"/>
              </a:spcAft>
              <a:buClr>
                <a:schemeClr val="dk2"/>
              </a:buClr>
              <a:buSzPts val="1800"/>
              <a:buFont typeface="Trebuchet MS"/>
              <a:buNone/>
            </a:pPr>
            <a:endParaRPr sz="1800" b="0" i="0" u="none" strike="noStrike" cap="none" dirty="0">
              <a:solidFill>
                <a:schemeClr val="lt1"/>
              </a:solidFill>
              <a:latin typeface="Trebuchet MS"/>
              <a:ea typeface="Trebuchet MS"/>
              <a:cs typeface="Trebuchet MS"/>
              <a:sym typeface="Trebuchet MS"/>
            </a:endParaRPr>
          </a:p>
          <a:p>
            <a:pPr marL="0" marR="0" lvl="0" indent="0" algn="l" rtl="0">
              <a:spcBef>
                <a:spcPts val="360"/>
              </a:spcBef>
              <a:spcAft>
                <a:spcPts val="0"/>
              </a:spcAft>
              <a:buClr>
                <a:schemeClr val="dk2"/>
              </a:buClr>
              <a:buSzPts val="1800"/>
              <a:buFont typeface="Calibri"/>
              <a:buNone/>
            </a:pPr>
            <a:r>
              <a:rPr lang="en-US" sz="1800" b="0" i="0" u="none" strike="noStrike" cap="none" dirty="0">
                <a:solidFill>
                  <a:schemeClr val="lt1"/>
                </a:solidFill>
                <a:latin typeface="Trebuchet MS"/>
                <a:ea typeface="Trebuchet MS"/>
                <a:cs typeface="Trebuchet MS"/>
                <a:sym typeface="Trebuchet MS"/>
              </a:rPr>
              <a:t> Title I funds also provide for Parent-Family Engagement activities and trainings   </a:t>
            </a:r>
            <a:endParaRPr dirty="0"/>
          </a:p>
          <a:p>
            <a:pPr marL="0" marR="0" lvl="0" indent="0" algn="l" rtl="0">
              <a:spcBef>
                <a:spcPts val="360"/>
              </a:spcBef>
              <a:spcAft>
                <a:spcPts val="0"/>
              </a:spcAft>
              <a:buClr>
                <a:schemeClr val="dk2"/>
              </a:buClr>
              <a:buSzPts val="1800"/>
              <a:buFont typeface="Calibri"/>
              <a:buNone/>
            </a:pPr>
            <a:r>
              <a:rPr lang="en-US" sz="1800" b="0" i="0" u="none" strike="noStrike" cap="none" dirty="0">
                <a:solidFill>
                  <a:schemeClr val="lt1"/>
                </a:solidFill>
                <a:latin typeface="Trebuchet MS"/>
                <a:ea typeface="Trebuchet MS"/>
                <a:cs typeface="Trebuchet MS"/>
                <a:sym typeface="Trebuchet MS"/>
              </a:rPr>
              <a:t> throughout the year as well as:</a:t>
            </a:r>
            <a:endParaRPr sz="1800" b="0" i="0" u="none" strike="noStrike" cap="none" dirty="0">
              <a:solidFill>
                <a:schemeClr val="lt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dirty="0">
                <a:solidFill>
                  <a:schemeClr val="lt1"/>
                </a:solidFill>
                <a:latin typeface="Trebuchet MS"/>
                <a:ea typeface="Trebuchet MS"/>
                <a:cs typeface="Trebuchet MS"/>
                <a:sym typeface="Trebuchet MS"/>
              </a:rPr>
              <a:t>Resources in our Parent &amp; Family Resource Area</a:t>
            </a:r>
            <a:endParaRPr sz="1800" b="0" i="0" u="none" strike="noStrike" cap="none" dirty="0">
              <a:solidFill>
                <a:schemeClr val="lt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dirty="0">
                <a:solidFill>
                  <a:schemeClr val="lt1"/>
                </a:solidFill>
                <a:latin typeface="Trebuchet MS"/>
                <a:ea typeface="Trebuchet MS"/>
                <a:cs typeface="Trebuchet MS"/>
                <a:sym typeface="Trebuchet MS"/>
              </a:rPr>
              <a:t>Student Planners and Home-School Communication Folders</a:t>
            </a:r>
            <a:endParaRPr sz="18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6"/>
          <p:cNvSpPr txBox="1">
            <a:spLocks noGrp="1"/>
          </p:cNvSpPr>
          <p:nvPr>
            <p:ph type="title"/>
          </p:nvPr>
        </p:nvSpPr>
        <p:spPr>
          <a:xfrm>
            <a:off x="304799" y="533400"/>
            <a:ext cx="8829675" cy="685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200"/>
              <a:buFont typeface="Calibri"/>
              <a:buNone/>
            </a:pPr>
            <a:r>
              <a:rPr lang="en-US" sz="4000" b="1">
                <a:solidFill>
                  <a:schemeClr val="dk1"/>
                </a:solidFill>
                <a:latin typeface="Calibri"/>
                <a:ea typeface="Calibri"/>
                <a:cs typeface="Calibri"/>
                <a:sym typeface="Calibri"/>
              </a:rPr>
              <a:t>Who decides how funds are used?</a:t>
            </a:r>
            <a:endParaRPr sz="4000" b="1">
              <a:solidFill>
                <a:schemeClr val="dk1"/>
              </a:solidFill>
              <a:latin typeface="Calibri"/>
              <a:ea typeface="Calibri"/>
              <a:cs typeface="Calibri"/>
              <a:sym typeface="Calibri"/>
            </a:endParaRPr>
          </a:p>
        </p:txBody>
      </p:sp>
      <p:sp>
        <p:nvSpPr>
          <p:cNvPr id="188" name="Google Shape;188;p6"/>
          <p:cNvSpPr txBox="1"/>
          <p:nvPr/>
        </p:nvSpPr>
        <p:spPr>
          <a:xfrm>
            <a:off x="304800" y="1524000"/>
            <a:ext cx="8686800" cy="5208104"/>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400"/>
              <a:buFont typeface="Trebuchet MS"/>
              <a:buChar char="•"/>
            </a:pPr>
            <a:r>
              <a:rPr lang="en-US" sz="2400" b="0" i="0" u="none" strike="noStrike" cap="none" dirty="0">
                <a:solidFill>
                  <a:schemeClr val="lt1"/>
                </a:solidFill>
                <a:latin typeface="Trebuchet MS"/>
                <a:ea typeface="Trebuchet MS"/>
                <a:cs typeface="Trebuchet MS"/>
                <a:sym typeface="Trebuchet MS"/>
              </a:rPr>
              <a:t>The school’s leadership makes personnel and instructional decisions based on the specific needs of its student population.</a:t>
            </a:r>
            <a:endParaRPr sz="2400" b="0" i="0" u="none" strike="noStrike" cap="none" dirty="0">
              <a:solidFill>
                <a:schemeClr val="lt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dirty="0">
                <a:solidFill>
                  <a:schemeClr val="lt1"/>
                </a:solidFill>
                <a:latin typeface="Trebuchet MS"/>
                <a:ea typeface="Trebuchet MS"/>
                <a:cs typeface="Trebuchet MS"/>
                <a:sym typeface="Trebuchet MS"/>
              </a:rPr>
              <a:t>Parent input into the decision making process is encouraged through various means including:</a:t>
            </a:r>
            <a:endParaRPr sz="2400" b="0" i="0" u="none" strike="noStrike" cap="none" dirty="0">
              <a:solidFill>
                <a:schemeClr val="lt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200" b="0" i="0" u="none" strike="noStrike" cap="none" dirty="0">
                <a:solidFill>
                  <a:schemeClr val="lt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sz="2200" b="0" i="0" u="none" strike="noStrike" cap="none" dirty="0">
              <a:solidFill>
                <a:schemeClr val="lt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200" b="0" i="0" u="none" strike="noStrike" cap="none" dirty="0">
                <a:solidFill>
                  <a:schemeClr val="lt1"/>
                </a:solidFill>
                <a:latin typeface="Trebuchet MS"/>
                <a:ea typeface="Trebuchet MS"/>
                <a:cs typeface="Trebuchet MS"/>
                <a:sym typeface="Trebuchet MS"/>
              </a:rPr>
              <a:t>Parent input meetings for the development of the Home-School Compact and the school’s Parent-Family Engagement Plan</a:t>
            </a:r>
            <a:endParaRPr sz="2200" b="0" i="0" u="none" strike="noStrike" cap="none" dirty="0">
              <a:solidFill>
                <a:schemeClr val="lt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200" b="0" i="0" u="none" strike="noStrike" cap="none" dirty="0">
                <a:solidFill>
                  <a:schemeClr val="lt1"/>
                </a:solidFill>
                <a:latin typeface="Trebuchet MS"/>
                <a:ea typeface="Trebuchet MS"/>
                <a:cs typeface="Trebuchet MS"/>
                <a:sym typeface="Trebuchet MS"/>
              </a:rPr>
              <a:t>Input Evaluations of Parent-Family Engagement activities and trainings</a:t>
            </a:r>
            <a:endParaRPr sz="2200" b="0" i="0" u="none" strike="noStrike" cap="none" dirty="0">
              <a:solidFill>
                <a:schemeClr val="lt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a:spLocks noGrp="1"/>
          </p:cNvSpPr>
          <p:nvPr>
            <p:ph type="title"/>
          </p:nvPr>
        </p:nvSpPr>
        <p:spPr>
          <a:xfrm>
            <a:off x="381000" y="228600"/>
            <a:ext cx="88392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94" name="Google Shape;194;p7"/>
          <p:cNvSpPr txBox="1"/>
          <p:nvPr/>
        </p:nvSpPr>
        <p:spPr>
          <a:xfrm>
            <a:off x="262467" y="1676400"/>
            <a:ext cx="8382000" cy="4343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Noto Sans Symbols"/>
              <a:buNone/>
            </a:pPr>
            <a:r>
              <a:rPr lang="en-US" sz="2400" b="0" i="0" u="none" strike="noStrike" cap="none" dirty="0">
                <a:solidFill>
                  <a:schemeClr val="lt1"/>
                </a:solidFill>
                <a:latin typeface="Trebuchet MS"/>
                <a:ea typeface="Trebuchet MS"/>
                <a:cs typeface="Trebuchet MS"/>
                <a:sym typeface="Trebuchet MS"/>
              </a:rPr>
              <a:t>The Title I Budgets, including Part A Basic and Parent &amp; Family Engagement must be discussed with parents and documented by minutes from this Title I Annual Parent Meeting.</a:t>
            </a:r>
            <a:endParaRPr sz="1800" b="0" i="0" u="none" strike="noStrike" cap="none" dirty="0">
              <a:solidFill>
                <a:schemeClr val="lt1"/>
              </a:solidFill>
              <a:latin typeface="Century Gothic"/>
              <a:ea typeface="Century Gothic"/>
              <a:cs typeface="Century Gothic"/>
              <a:sym typeface="Century Gothic"/>
            </a:endParaRPr>
          </a:p>
          <a:p>
            <a:pPr marL="342900" marR="0" lvl="0" indent="-342900" algn="l" rtl="0">
              <a:spcBef>
                <a:spcPts val="480"/>
              </a:spcBef>
              <a:spcAft>
                <a:spcPts val="0"/>
              </a:spcAft>
              <a:buClr>
                <a:srgbClr val="03042B"/>
              </a:buClr>
              <a:buSzPts val="2400"/>
              <a:buFont typeface="Noto Sans Symbols"/>
              <a:buNone/>
            </a:pPr>
            <a:endParaRPr sz="2400" b="0" i="0" u="none" strike="noStrike" cap="none" dirty="0">
              <a:solidFill>
                <a:schemeClr val="lt1"/>
              </a:solidFill>
              <a:latin typeface="Trebuchet MS"/>
              <a:ea typeface="Trebuchet MS"/>
              <a:cs typeface="Trebuchet MS"/>
              <a:sym typeface="Trebuchet MS"/>
            </a:endParaRPr>
          </a:p>
          <a:p>
            <a:pPr marL="342900" marR="0" lvl="0" indent="-342900" algn="l" rtl="0">
              <a:spcBef>
                <a:spcPts val="480"/>
              </a:spcBef>
              <a:spcAft>
                <a:spcPts val="0"/>
              </a:spcAft>
              <a:buClr>
                <a:schemeClr val="dk1"/>
              </a:buClr>
              <a:buSzPts val="2400"/>
              <a:buFont typeface="Noto Sans Symbols"/>
              <a:buNone/>
            </a:pPr>
            <a:r>
              <a:rPr lang="en-US" sz="2400" b="0" i="0" u="none" strike="noStrike" cap="none" dirty="0">
                <a:solidFill>
                  <a:schemeClr val="lt1"/>
                </a:solidFill>
                <a:latin typeface="Trebuchet MS"/>
                <a:ea typeface="Trebuchet MS"/>
                <a:cs typeface="Trebuchet MS"/>
                <a:sym typeface="Trebuchet MS"/>
              </a:rPr>
              <a:t>A copy of the school’s Title I Budgets (Part A Basic/PFE) must be in the Parent &amp; Family Resource Area Notebook located in</a:t>
            </a:r>
            <a:r>
              <a:rPr lang="en-US" sz="2400" b="0" i="0" u="none" strike="noStrike" cap="none" dirty="0">
                <a:solidFill>
                  <a:schemeClr val="dk1"/>
                </a:solidFill>
                <a:latin typeface="Trebuchet MS"/>
                <a:ea typeface="Trebuchet MS"/>
                <a:cs typeface="Trebuchet MS"/>
                <a:sym typeface="Trebuchet MS"/>
              </a:rPr>
              <a:t> </a:t>
            </a:r>
            <a:r>
              <a:rPr lang="en-US" sz="2400" b="0" i="0" u="none" strike="noStrike" cap="none" dirty="0">
                <a:solidFill>
                  <a:srgbClr val="00B050"/>
                </a:solidFill>
                <a:latin typeface="Trebuchet MS"/>
                <a:ea typeface="Trebuchet MS"/>
                <a:cs typeface="Trebuchet MS"/>
                <a:sym typeface="Trebuchet MS"/>
              </a:rPr>
              <a:t>TBD due to </a:t>
            </a:r>
            <a:r>
              <a:rPr lang="en-US" sz="2400" b="0" i="0" u="none" strike="noStrike" cap="none" dirty="0" err="1">
                <a:solidFill>
                  <a:srgbClr val="00B050"/>
                </a:solidFill>
                <a:latin typeface="Trebuchet MS"/>
                <a:ea typeface="Trebuchet MS"/>
                <a:cs typeface="Trebuchet MS"/>
                <a:sym typeface="Trebuchet MS"/>
              </a:rPr>
              <a:t>Covid</a:t>
            </a:r>
            <a:r>
              <a:rPr lang="en-US" sz="2400" b="0" i="0" u="none" strike="noStrike" cap="none" dirty="0">
                <a:solidFill>
                  <a:srgbClr val="00B050"/>
                </a:solidFill>
                <a:latin typeface="Trebuchet MS"/>
                <a:ea typeface="Trebuchet MS"/>
                <a:cs typeface="Trebuchet MS"/>
                <a:sym typeface="Trebuchet MS"/>
              </a:rPr>
              <a:t>.</a:t>
            </a:r>
            <a:endParaRPr sz="1800" b="0" i="0" u="none" strike="noStrike" cap="none" dirty="0">
              <a:solidFill>
                <a:srgbClr val="00B050"/>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8"/>
          <p:cNvSpPr txBox="1">
            <a:spLocks noGrp="1"/>
          </p:cNvSpPr>
          <p:nvPr>
            <p:ph type="title"/>
          </p:nvPr>
        </p:nvSpPr>
        <p:spPr>
          <a:xfrm>
            <a:off x="381000" y="228600"/>
            <a:ext cx="87630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200" name="Google Shape;200;p8"/>
          <p:cNvSpPr txBox="1"/>
          <p:nvPr/>
        </p:nvSpPr>
        <p:spPr>
          <a:xfrm>
            <a:off x="381000" y="1473200"/>
            <a:ext cx="8382000" cy="49276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480"/>
              </a:spcBef>
              <a:spcAft>
                <a:spcPts val="0"/>
              </a:spcAft>
              <a:buClr>
                <a:schemeClr val="dk2"/>
              </a:buClr>
              <a:buSzPts val="2400"/>
              <a:buFont typeface="Trebuchet MS"/>
              <a:buNone/>
            </a:pPr>
            <a:r>
              <a:rPr lang="en-US" sz="1800" b="0" i="0" u="none" strike="noStrike" cap="none">
                <a:solidFill>
                  <a:schemeClr val="lt1"/>
                </a:solidFill>
                <a:latin typeface="Trebuchet MS"/>
                <a:ea typeface="Trebuchet MS"/>
                <a:cs typeface="Trebuchet MS"/>
                <a:sym typeface="Trebuchet MS"/>
              </a:rPr>
              <a:t>Florida’s academic content standards establish high expectations for all students.</a:t>
            </a:r>
            <a:endParaRPr sz="1800" b="0" i="0" u="none" strike="noStrike" cap="none">
              <a:solidFill>
                <a:schemeClr val="lt1"/>
              </a:solidFill>
              <a:latin typeface="Century Gothic"/>
              <a:ea typeface="Century Gothic"/>
              <a:cs typeface="Century Gothic"/>
              <a:sym typeface="Century Gothic"/>
            </a:endParaRPr>
          </a:p>
          <a:p>
            <a:pPr marL="0" marR="0" lvl="0" indent="0" algn="l" rtl="0">
              <a:spcBef>
                <a:spcPts val="480"/>
              </a:spcBef>
              <a:spcAft>
                <a:spcPts val="0"/>
              </a:spcAft>
              <a:buClr>
                <a:schemeClr val="dk2"/>
              </a:buClr>
              <a:buSzPts val="2400"/>
              <a:buFont typeface="Trebuchet MS"/>
              <a:buNone/>
            </a:pPr>
            <a:endParaRPr sz="800" b="0" i="0" u="none" strike="noStrike" cap="none">
              <a:solidFill>
                <a:schemeClr val="lt1"/>
              </a:solidFill>
              <a:latin typeface="Trebuchet MS"/>
              <a:ea typeface="Trebuchet MS"/>
              <a:cs typeface="Trebuchet MS"/>
              <a:sym typeface="Trebuchet MS"/>
            </a:endParaRPr>
          </a:p>
          <a:p>
            <a:pPr marL="0" marR="0" lvl="0" indent="0" algn="l" rtl="0">
              <a:spcBef>
                <a:spcPts val="480"/>
              </a:spcBef>
              <a:spcAft>
                <a:spcPts val="0"/>
              </a:spcAft>
              <a:buClr>
                <a:schemeClr val="dk2"/>
              </a:buClr>
              <a:buSzPts val="2400"/>
              <a:buFont typeface="Trebuchet MS"/>
              <a:buNone/>
            </a:pPr>
            <a:r>
              <a:rPr lang="en-US" sz="1800" b="0" i="0" u="none" strike="noStrike" cap="none">
                <a:solidFill>
                  <a:schemeClr val="lt1"/>
                </a:solidFill>
                <a:latin typeface="Trebuchet MS"/>
                <a:ea typeface="Trebuchet MS"/>
                <a:cs typeface="Trebuchet MS"/>
                <a:sym typeface="Trebuchet MS"/>
              </a:rPr>
              <a:t>The standards established by the Florida Department of Education identify what your child needs to know and be able to do in all content areas at each grade level.</a:t>
            </a:r>
            <a:endParaRPr sz="1800" b="0" i="0" u="none" strike="noStrike" cap="none">
              <a:solidFill>
                <a:schemeClr val="lt1"/>
              </a:solidFill>
              <a:latin typeface="Trebuchet MS"/>
              <a:ea typeface="Trebuchet MS"/>
              <a:cs typeface="Trebuchet MS"/>
              <a:sym typeface="Trebuchet MS"/>
            </a:endParaRPr>
          </a:p>
          <a:p>
            <a:pPr marL="0" marR="0" lvl="0" indent="0" algn="l" rtl="0">
              <a:spcBef>
                <a:spcPts val="480"/>
              </a:spcBef>
              <a:spcAft>
                <a:spcPts val="0"/>
              </a:spcAft>
              <a:buClr>
                <a:schemeClr val="dk2"/>
              </a:buClr>
              <a:buSzPts val="2400"/>
              <a:buFont typeface="Trebuchet MS"/>
              <a:buNone/>
            </a:pPr>
            <a:endParaRPr sz="800">
              <a:solidFill>
                <a:schemeClr val="lt1"/>
              </a:solidFill>
              <a:latin typeface="Trebuchet MS"/>
              <a:ea typeface="Trebuchet MS"/>
              <a:cs typeface="Trebuchet MS"/>
              <a:sym typeface="Trebuchet MS"/>
            </a:endParaRPr>
          </a:p>
          <a:p>
            <a:pPr marL="0" marR="0" lvl="0" indent="0" algn="l" rtl="0">
              <a:spcBef>
                <a:spcPts val="480"/>
              </a:spcBef>
              <a:spcAft>
                <a:spcPts val="0"/>
              </a:spcAft>
              <a:buClr>
                <a:schemeClr val="dk2"/>
              </a:buClr>
              <a:buSzPts val="2400"/>
              <a:buFont typeface="Trebuchet MS"/>
              <a:buNone/>
            </a:pPr>
            <a:r>
              <a:rPr lang="en-US" sz="1800">
                <a:solidFill>
                  <a:schemeClr val="lt1"/>
                </a:solidFill>
                <a:latin typeface="Trebuchet MS"/>
                <a:ea typeface="Trebuchet MS"/>
                <a:cs typeface="Trebuchet MS"/>
                <a:sym typeface="Trebuchet MS"/>
              </a:rPr>
              <a:t>Grades K-2 are currently implementing the B.E.S.T. Standards and paving the way for grades 3-5 B.E.S.T. Standards implementation in 2022-2023.  </a:t>
            </a:r>
            <a:endParaRPr sz="1800">
              <a:solidFill>
                <a:schemeClr val="lt1"/>
              </a:solidFill>
              <a:latin typeface="Trebuchet MS"/>
              <a:ea typeface="Trebuchet MS"/>
              <a:cs typeface="Trebuchet MS"/>
              <a:sym typeface="Trebuchet MS"/>
            </a:endParaRPr>
          </a:p>
          <a:p>
            <a:pPr marL="0" marR="0" lvl="0" indent="0" algn="l" rtl="0">
              <a:spcBef>
                <a:spcPts val="140"/>
              </a:spcBef>
              <a:spcAft>
                <a:spcPts val="0"/>
              </a:spcAft>
              <a:buClr>
                <a:schemeClr val="dk2"/>
              </a:buClr>
              <a:buSzPts val="700"/>
              <a:buFont typeface="Trebuchet MS"/>
              <a:buNone/>
            </a:pPr>
            <a:endParaRPr sz="800" b="0" i="0" u="none" strike="noStrike" cap="none">
              <a:solidFill>
                <a:schemeClr val="lt1"/>
              </a:solidFill>
              <a:latin typeface="Trebuchet MS"/>
              <a:ea typeface="Trebuchet MS"/>
              <a:cs typeface="Trebuchet MS"/>
              <a:sym typeface="Trebuchet MS"/>
            </a:endParaRPr>
          </a:p>
          <a:p>
            <a:pPr marL="0" marR="0" lvl="0" indent="0" algn="l" rtl="0">
              <a:spcBef>
                <a:spcPts val="480"/>
              </a:spcBef>
              <a:spcAft>
                <a:spcPts val="0"/>
              </a:spcAft>
              <a:buClr>
                <a:schemeClr val="dk2"/>
              </a:buClr>
              <a:buSzPts val="2400"/>
              <a:buFont typeface="Trebuchet MS"/>
              <a:buNone/>
            </a:pPr>
            <a:r>
              <a:rPr lang="en-US" sz="1800" b="0" i="0" u="none" strike="noStrike" cap="none">
                <a:solidFill>
                  <a:schemeClr val="lt1"/>
                </a:solidFill>
                <a:latin typeface="Trebuchet MS"/>
                <a:ea typeface="Trebuchet MS"/>
                <a:cs typeface="Trebuchet MS"/>
                <a:sym typeface="Trebuchet MS"/>
              </a:rPr>
              <a:t>Information located at: </a:t>
            </a:r>
            <a:r>
              <a:rPr lang="en-US" sz="1800" b="0" i="0" u="sng" strike="noStrike" cap="none">
                <a:solidFill>
                  <a:schemeClr val="dk1"/>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www.fldoe.org/bii/curriculum/sss/</a:t>
            </a:r>
            <a:r>
              <a:rPr lang="en-US" sz="1800" b="0" i="0" u="none" strike="noStrike" cap="none">
                <a:solidFill>
                  <a:schemeClr val="dk1"/>
                </a:solidFill>
                <a:latin typeface="Trebuchet MS"/>
                <a:ea typeface="Trebuchet MS"/>
                <a:cs typeface="Trebuchet MS"/>
                <a:sym typeface="Trebuchet MS"/>
              </a:rPr>
              <a:t> </a:t>
            </a:r>
            <a:endParaRPr sz="1800" b="0" i="0" u="none" strike="noStrike" cap="none">
              <a:solidFill>
                <a:schemeClr val="dk1"/>
              </a:solidFill>
              <a:latin typeface="Century Gothic"/>
              <a:ea typeface="Century Gothic"/>
              <a:cs typeface="Century Gothic"/>
              <a:sym typeface="Century Gothic"/>
            </a:endParaRPr>
          </a:p>
        </p:txBody>
      </p:sp>
      <p:pic>
        <p:nvPicPr>
          <p:cNvPr id="201" name="Google Shape;201;p8"/>
          <p:cNvPicPr preferRelativeResize="0"/>
          <p:nvPr/>
        </p:nvPicPr>
        <p:blipFill rotWithShape="1">
          <a:blip r:embed="rId4">
            <a:alphaModFix/>
          </a:blip>
          <a:srcRect/>
          <a:stretch/>
        </p:blipFill>
        <p:spPr>
          <a:xfrm>
            <a:off x="1727200" y="4828859"/>
            <a:ext cx="5689599" cy="14280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9"/>
          <p:cNvSpPr txBox="1">
            <a:spLocks noGrp="1"/>
          </p:cNvSpPr>
          <p:nvPr>
            <p:ph type="title"/>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en-US" sz="4800" b="1" dirty="0">
                <a:solidFill>
                  <a:schemeClr val="dk1"/>
                </a:solidFill>
                <a:latin typeface="Calibri"/>
                <a:ea typeface="Calibri"/>
                <a:cs typeface="Calibri"/>
                <a:sym typeface="Calibri"/>
              </a:rPr>
              <a:t>School’s Curriculum 3</a:t>
            </a:r>
            <a:r>
              <a:rPr lang="en-US" sz="4800" b="1" baseline="30000" dirty="0">
                <a:solidFill>
                  <a:schemeClr val="dk1"/>
                </a:solidFill>
                <a:latin typeface="Calibri"/>
                <a:ea typeface="Calibri"/>
                <a:cs typeface="Calibri"/>
                <a:sym typeface="Calibri"/>
              </a:rPr>
              <a:t>rd</a:t>
            </a:r>
            <a:r>
              <a:rPr lang="en-US" sz="4800" b="1" dirty="0">
                <a:solidFill>
                  <a:schemeClr val="dk1"/>
                </a:solidFill>
                <a:latin typeface="Calibri"/>
                <a:ea typeface="Calibri"/>
                <a:cs typeface="Calibri"/>
                <a:sym typeface="Calibri"/>
              </a:rPr>
              <a:t>-5</a:t>
            </a:r>
            <a:r>
              <a:rPr lang="en-US" sz="4800" b="1" baseline="30000" dirty="0">
                <a:solidFill>
                  <a:schemeClr val="dk1"/>
                </a:solidFill>
                <a:latin typeface="Calibri"/>
                <a:ea typeface="Calibri"/>
                <a:cs typeface="Calibri"/>
                <a:sym typeface="Calibri"/>
              </a:rPr>
              <a:t>th</a:t>
            </a:r>
            <a:r>
              <a:rPr lang="en-US" sz="4800" b="1" dirty="0">
                <a:solidFill>
                  <a:schemeClr val="dk1"/>
                </a:solidFill>
                <a:latin typeface="Calibri"/>
                <a:ea typeface="Calibri"/>
                <a:cs typeface="Calibri"/>
                <a:sym typeface="Calibri"/>
              </a:rPr>
              <a:t> </a:t>
            </a:r>
            <a:endParaRPr sz="4800" b="1" dirty="0">
              <a:solidFill>
                <a:schemeClr val="dk1"/>
              </a:solidFill>
              <a:latin typeface="Calibri"/>
              <a:ea typeface="Calibri"/>
              <a:cs typeface="Calibri"/>
              <a:sym typeface="Calibri"/>
            </a:endParaRPr>
          </a:p>
        </p:txBody>
      </p:sp>
      <p:sp>
        <p:nvSpPr>
          <p:cNvPr id="207" name="Google Shape;207;p9"/>
          <p:cNvSpPr txBox="1"/>
          <p:nvPr/>
        </p:nvSpPr>
        <p:spPr>
          <a:xfrm>
            <a:off x="457200" y="1447800"/>
            <a:ext cx="8305800" cy="5257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Trebuchet MS"/>
              <a:buNone/>
            </a:pPr>
            <a:r>
              <a:rPr lang="en-US" sz="3200" b="0" i="0" u="none" strike="noStrike" cap="none">
                <a:solidFill>
                  <a:schemeClr val="lt1"/>
                </a:solidFill>
                <a:latin typeface="Trebuchet MS"/>
                <a:ea typeface="Trebuchet MS"/>
                <a:cs typeface="Trebuchet MS"/>
                <a:sym typeface="Trebuchet MS"/>
              </a:rPr>
              <a:t>The Florida Standards form the framework for student knowledge in:</a:t>
            </a:r>
            <a:endParaRPr sz="3200" b="0" i="0" u="none" strike="noStrike" cap="none">
              <a:solidFill>
                <a:schemeClr val="lt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800" b="0" i="0" u="none" strike="noStrike" cap="none">
                <a:solidFill>
                  <a:schemeClr val="lt1"/>
                </a:solidFill>
                <a:latin typeface="Trebuchet MS"/>
                <a:ea typeface="Trebuchet MS"/>
                <a:cs typeface="Trebuchet MS"/>
                <a:sym typeface="Trebuchet MS"/>
              </a:rPr>
              <a:t>English Language Arts (ELA)</a:t>
            </a:r>
            <a:endParaRPr sz="2800" b="0" i="0" u="none" strike="noStrike" cap="none">
              <a:solidFill>
                <a:schemeClr val="lt1"/>
              </a:solidFill>
              <a:latin typeface="Century Gothic"/>
              <a:ea typeface="Century Gothic"/>
              <a:cs typeface="Century Gothic"/>
              <a:sym typeface="Century Gothic"/>
            </a:endParaRPr>
          </a:p>
          <a:p>
            <a:pPr marL="644843" marR="0" lvl="1" indent="-342900" algn="l" rtl="0">
              <a:spcBef>
                <a:spcPts val="480"/>
              </a:spcBef>
              <a:spcAft>
                <a:spcPts val="0"/>
              </a:spcAft>
              <a:buClr>
                <a:schemeClr val="dk2"/>
              </a:buClr>
              <a:buSzPts val="2400"/>
              <a:buFont typeface="Noto Sans Symbols"/>
              <a:buChar char="❖"/>
            </a:pPr>
            <a:r>
              <a:rPr lang="en-US" sz="2800" b="0" i="0" u="none" strike="noStrike" cap="none">
                <a:solidFill>
                  <a:schemeClr val="lt1"/>
                </a:solidFill>
                <a:latin typeface="Trebuchet MS"/>
                <a:ea typeface="Trebuchet MS"/>
                <a:cs typeface="Trebuchet MS"/>
                <a:sym typeface="Trebuchet MS"/>
              </a:rPr>
              <a:t>Reading/Writing/Speaking &amp; Listening/Language</a:t>
            </a:r>
            <a:endParaRPr sz="2800" b="0" i="0" u="none" strike="noStrike" cap="none">
              <a:solidFill>
                <a:schemeClr val="lt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800" b="0" i="0" u="none" strike="noStrike" cap="none">
                <a:solidFill>
                  <a:schemeClr val="lt1"/>
                </a:solidFill>
                <a:latin typeface="Trebuchet MS"/>
                <a:ea typeface="Trebuchet MS"/>
                <a:cs typeface="Trebuchet MS"/>
                <a:sym typeface="Trebuchet MS"/>
              </a:rPr>
              <a:t>Mathematics</a:t>
            </a:r>
            <a:endParaRPr sz="2800" b="0" i="0" u="none" strike="noStrike" cap="none">
              <a:solidFill>
                <a:schemeClr val="lt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800" b="0" i="0" u="none" strike="noStrike" cap="none">
                <a:solidFill>
                  <a:schemeClr val="lt1"/>
                </a:solidFill>
                <a:latin typeface="Trebuchet MS"/>
                <a:ea typeface="Trebuchet MS"/>
                <a:cs typeface="Trebuchet MS"/>
                <a:sym typeface="Trebuchet MS"/>
              </a:rPr>
              <a:t>Literacy in Social Studies</a:t>
            </a:r>
            <a:endParaRPr sz="2800" b="0" i="0" u="none" strike="noStrike" cap="none">
              <a:solidFill>
                <a:schemeClr val="lt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800" b="0" i="0" u="none" strike="noStrike" cap="none">
                <a:solidFill>
                  <a:schemeClr val="lt1"/>
                </a:solidFill>
                <a:latin typeface="Trebuchet MS"/>
                <a:ea typeface="Trebuchet MS"/>
                <a:cs typeface="Trebuchet MS"/>
                <a:sym typeface="Trebuchet MS"/>
              </a:rPr>
              <a:t>Science</a:t>
            </a:r>
            <a:endParaRPr/>
          </a:p>
          <a:p>
            <a:pPr marL="342900" marR="0" lvl="0" indent="-190500" algn="l" rtl="0">
              <a:spcBef>
                <a:spcPts val="480"/>
              </a:spcBef>
              <a:spcAft>
                <a:spcPts val="0"/>
              </a:spcAft>
              <a:buClr>
                <a:schemeClr val="dk2"/>
              </a:buClr>
              <a:buSzPts val="2400"/>
              <a:buFont typeface="Arial"/>
              <a:buNone/>
            </a:pPr>
            <a:endParaRPr sz="2800" b="0" i="0" u="none" strike="noStrike" cap="none">
              <a:solidFill>
                <a:schemeClr val="lt1"/>
              </a:solidFill>
              <a:latin typeface="Trebuchet MS"/>
              <a:ea typeface="Trebuchet MS"/>
              <a:cs typeface="Trebuchet MS"/>
              <a:sym typeface="Trebuchet MS"/>
            </a:endParaRPr>
          </a:p>
          <a:p>
            <a:pPr marL="0" marR="0" lvl="0" indent="0" algn="l" rtl="0">
              <a:spcBef>
                <a:spcPts val="480"/>
              </a:spcBef>
              <a:spcAft>
                <a:spcPts val="0"/>
              </a:spcAft>
              <a:buNone/>
            </a:pPr>
            <a:r>
              <a:rPr lang="en-US" sz="1800" b="0" i="0" u="sng" strike="noStrike" cap="none">
                <a:solidFill>
                  <a:schemeClr val="dk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https://www.cpalms.org/Public/search/Standard</a:t>
            </a:r>
            <a:endParaRPr sz="1800" b="0" i="0" u="none" strike="noStrike" cap="none">
              <a:solidFill>
                <a:schemeClr val="dk1"/>
              </a:solidFill>
              <a:latin typeface="Century Gothic"/>
              <a:ea typeface="Century Gothic"/>
              <a:cs typeface="Century Gothic"/>
              <a:sym typeface="Century Gothic"/>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pic>
        <p:nvPicPr>
          <p:cNvPr id="208" name="Google Shape;208;p9" descr="MCj04123980000[1]"/>
          <p:cNvPicPr preferRelativeResize="0"/>
          <p:nvPr/>
        </p:nvPicPr>
        <p:blipFill rotWithShape="1">
          <a:blip r:embed="rId4">
            <a:alphaModFix/>
          </a:blip>
          <a:srcRect/>
          <a:stretch/>
        </p:blipFill>
        <p:spPr>
          <a:xfrm>
            <a:off x="6417734" y="4648200"/>
            <a:ext cx="2122487" cy="1868531"/>
          </a:xfrm>
          <a:prstGeom prst="rect">
            <a:avLst/>
          </a:prstGeom>
          <a:noFill/>
          <a:ln>
            <a:noFill/>
          </a:ln>
        </p:spPr>
      </p:pic>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3034</Words>
  <Application>Microsoft Office PowerPoint</Application>
  <PresentationFormat>On-screen Show (4:3)</PresentationFormat>
  <Paragraphs>321</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Century Gothic</vt:lpstr>
      <vt:lpstr>Janda Closer To Free</vt:lpstr>
      <vt:lpstr>Noto Sans Symbols</vt:lpstr>
      <vt:lpstr>Comic Sans MS</vt:lpstr>
      <vt:lpstr>Calibri</vt:lpstr>
      <vt:lpstr>Arial</vt:lpstr>
      <vt:lpstr>Trebuchet MS</vt:lpstr>
      <vt:lpstr>Ion</vt:lpstr>
      <vt:lpstr>PowerPoint Presentation</vt:lpstr>
      <vt:lpstr>Agenda</vt:lpstr>
      <vt:lpstr>What is Title I?</vt:lpstr>
      <vt:lpstr>How Title I Works?</vt:lpstr>
      <vt:lpstr>Title I Funds Provide Supplemental  Support</vt:lpstr>
      <vt:lpstr>Who decides how funds are used?</vt:lpstr>
      <vt:lpstr>Where can I find a copy of the   Title I Budgets?</vt:lpstr>
      <vt:lpstr>Educational Standards</vt:lpstr>
      <vt:lpstr>School’s Curriculum 3rd-5th </vt:lpstr>
      <vt:lpstr>Measuring student success through District  Progress Monitoring</vt:lpstr>
      <vt:lpstr>Florida Standards Assessment</vt:lpstr>
      <vt:lpstr>Working together! </vt:lpstr>
      <vt:lpstr>Parents’ Right to Know</vt:lpstr>
      <vt:lpstr>Parent &amp; Family Engagement Plan  Guidelines</vt:lpstr>
      <vt:lpstr>Parent &amp; Family Resource Area</vt:lpstr>
      <vt:lpstr>Your Involvement is Key to  Your Child’s Success!</vt:lpstr>
      <vt:lpstr>Additional Information</vt:lpstr>
      <vt:lpstr>Questions?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Jennifer L. Baughtman</cp:lastModifiedBy>
  <cp:revision>6</cp:revision>
  <cp:lastPrinted>2021-09-09T18:20:08Z</cp:lastPrinted>
  <dcterms:created xsi:type="dcterms:W3CDTF">2016-08-28T16:35:15Z</dcterms:created>
  <dcterms:modified xsi:type="dcterms:W3CDTF">2021-09-09T20:10:46Z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TC010875731033</vt:lpwstr>
  </property>
  <property fmtid="{D5CDD505-2E9C-101B-9397-08002B2CF9AE}" pid="3" name="ContentTypeId">
    <vt:lpwstr>0x010100F971030A36652744A0D1EE81C0558302</vt:lpwstr>
  </property>
</Properties>
</file>