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65" r:id="rId4"/>
    <p:sldId id="262" r:id="rId5"/>
    <p:sldId id="260" r:id="rId6"/>
    <p:sldId id="269" r:id="rId7"/>
    <p:sldId id="257" r:id="rId8"/>
    <p:sldId id="258" r:id="rId9"/>
    <p:sldId id="259" r:id="rId10"/>
    <p:sldId id="267" r:id="rId11"/>
    <p:sldId id="274" r:id="rId12"/>
    <p:sldId id="276" r:id="rId13"/>
    <p:sldId id="277" r:id="rId14"/>
    <p:sldId id="275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56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0722" tIns="45362" rIns="90722" bIns="453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0"/>
            <a:ext cx="3170238" cy="481013"/>
          </a:xfrm>
          <a:prstGeom prst="rect">
            <a:avLst/>
          </a:prstGeom>
        </p:spPr>
        <p:txBody>
          <a:bodyPr vert="horz" lIns="90722" tIns="45362" rIns="90722" bIns="45362" rtlCol="0"/>
          <a:lstStyle>
            <a:lvl1pPr algn="r">
              <a:defRPr sz="1200"/>
            </a:lvl1pPr>
          </a:lstStyle>
          <a:p>
            <a:fld id="{B7C95145-B051-49B2-9F2C-5265FC87804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93"/>
            <a:ext cx="3170238" cy="481012"/>
          </a:xfrm>
          <a:prstGeom prst="rect">
            <a:avLst/>
          </a:prstGeom>
        </p:spPr>
        <p:txBody>
          <a:bodyPr vert="horz" lIns="90722" tIns="45362" rIns="90722" bIns="453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3"/>
            <a:ext cx="3170238" cy="481012"/>
          </a:xfrm>
          <a:prstGeom prst="rect">
            <a:avLst/>
          </a:prstGeom>
        </p:spPr>
        <p:txBody>
          <a:bodyPr vert="horz" lIns="90722" tIns="45362" rIns="90722" bIns="45362" rtlCol="0" anchor="b"/>
          <a:lstStyle>
            <a:lvl1pPr algn="r">
              <a:defRPr sz="1200"/>
            </a:lvl1pPr>
          </a:lstStyle>
          <a:p>
            <a:fld id="{01EFB901-4696-4DB0-91F0-0361CCAA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7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177" tIns="47587" rIns="95177" bIns="475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177" tIns="47587" rIns="95177" bIns="47587" rtlCol="0"/>
          <a:lstStyle>
            <a:lvl1pPr algn="r">
              <a:defRPr sz="1300"/>
            </a:lvl1pPr>
          </a:lstStyle>
          <a:p>
            <a:fld id="{8E7CB68D-0CCF-4ED9-9786-B949E8A6845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77" tIns="47587" rIns="95177" bIns="47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177" tIns="47587" rIns="95177" bIns="47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84"/>
            <a:ext cx="3169920" cy="481726"/>
          </a:xfrm>
          <a:prstGeom prst="rect">
            <a:avLst/>
          </a:prstGeom>
        </p:spPr>
        <p:txBody>
          <a:bodyPr vert="horz" lIns="95177" tIns="47587" rIns="95177" bIns="475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84"/>
            <a:ext cx="3169920" cy="481726"/>
          </a:xfrm>
          <a:prstGeom prst="rect">
            <a:avLst/>
          </a:prstGeom>
        </p:spPr>
        <p:txBody>
          <a:bodyPr vert="horz" lIns="95177" tIns="47587" rIns="95177" bIns="47587" rtlCol="0" anchor="b"/>
          <a:lstStyle>
            <a:lvl1pPr algn="r">
              <a:defRPr sz="1300"/>
            </a:lvl1pPr>
          </a:lstStyle>
          <a:p>
            <a:fld id="{28AC58EA-2ADF-4044-AE7E-367EAD04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09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03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26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58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1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3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ED270-AD7D-4DCA-BC8B-BA0D70FCCB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1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ED270-AD7D-4DCA-BC8B-BA0D70FCCB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91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ED270-AD7D-4DCA-BC8B-BA0D70FCCBC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9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ED270-AD7D-4DCA-BC8B-BA0D70FCCBC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56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C58EA-2ADF-4044-AE7E-367EAD0499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3453-412B-4FF7-858C-74A0709572FD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AD0C-EBAD-45C5-B9DE-5114C366A495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1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B1A7-194F-4D05-88A4-F5FA8FD183B3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53D-4895-4D30-8665-8700929672B7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8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6E8D0A7-A824-4B4A-8970-CD6ECA9E2947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1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6C42-B5B3-4A63-8CF2-F9223FE82690}" type="datetime1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DBC9-317F-47E5-A922-A5D28B1D2503}" type="datetime1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32B0-1D0A-453D-9466-0A42E2C6FBF4}" type="datetime1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DF23-2470-404D-B61D-B04373F6C899}" type="datetime1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F5FA-681A-47EF-839F-7202085FFBF3}" type="datetime1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FA97-C44A-425A-8595-3A4D3D60BF74}" type="datetime1">
              <a:rPr lang="en-US" smtClean="0"/>
              <a:t>6/23/2014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632ACFC-AAE5-4B77-A880-BCB7BE795896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7E4C529-2083-4961-8127-F6030477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9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10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11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12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13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4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5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6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7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Budget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1761" y="4468031"/>
            <a:ext cx="7891272" cy="1069848"/>
          </a:xfrm>
        </p:spPr>
        <p:txBody>
          <a:bodyPr/>
          <a:lstStyle/>
          <a:p>
            <a:r>
              <a:rPr lang="en-US" dirty="0"/>
              <a:t>June 23, 2014</a:t>
            </a:r>
          </a:p>
        </p:txBody>
      </p:sp>
    </p:spTree>
    <p:extLst>
      <p:ext uri="{BB962C8B-B14F-4D97-AF65-F5344CB8AC3E}">
        <p14:creationId xmlns:p14="http://schemas.microsoft.com/office/powerpoint/2010/main" val="31460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52" y="484632"/>
            <a:ext cx="9808495" cy="1609344"/>
          </a:xfrm>
        </p:spPr>
        <p:txBody>
          <a:bodyPr>
            <a:normAutofit/>
          </a:bodyPr>
          <a:lstStyle/>
          <a:p>
            <a:r>
              <a:rPr lang="en-US" sz="5000" dirty="0" smtClean="0"/>
              <a:t>2014-15 Estimated Food Service Budget </a:t>
            </a:r>
            <a:endParaRPr lang="en-US" sz="5000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41566"/>
              </p:ext>
            </p:extLst>
          </p:nvPr>
        </p:nvGraphicFramePr>
        <p:xfrm>
          <a:off x="1438835" y="1775012"/>
          <a:ext cx="7449671" cy="4497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Worksheet" r:id="rId4" imgW="4886257" imgH="3629025" progId="Excel.Sheet.12">
                  <p:embed/>
                </p:oleObj>
              </mc:Choice>
              <mc:Fallback>
                <p:oleObj name="Worksheet" r:id="rId4" imgW="4886257" imgH="3629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8835" y="1775012"/>
                        <a:ext cx="7449671" cy="4497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52" y="484632"/>
            <a:ext cx="9808495" cy="1609344"/>
          </a:xfrm>
        </p:spPr>
        <p:txBody>
          <a:bodyPr/>
          <a:lstStyle/>
          <a:p>
            <a:r>
              <a:rPr lang="en-US" dirty="0" smtClean="0"/>
              <a:t>2014-15 Estimated Federal Budget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758748"/>
              </p:ext>
            </p:extLst>
          </p:nvPr>
        </p:nvGraphicFramePr>
        <p:xfrm>
          <a:off x="1479176" y="2093975"/>
          <a:ext cx="7140389" cy="444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Worksheet" r:id="rId4" imgW="4886257" imgH="3629025" progId="Excel.Sheet.12">
                  <p:embed/>
                </p:oleObj>
              </mc:Choice>
              <mc:Fallback>
                <p:oleObj name="Worksheet" r:id="rId4" imgW="4886257" imgH="3629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9176" y="2093975"/>
                        <a:ext cx="7140389" cy="4441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728" y="0"/>
            <a:ext cx="9808495" cy="11295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Average Cost per student for fiscal year ending </a:t>
            </a:r>
            <a:r>
              <a:rPr lang="en-US" sz="3000" dirty="0" err="1" smtClean="0"/>
              <a:t>june</a:t>
            </a:r>
            <a:r>
              <a:rPr lang="en-US" sz="3000" dirty="0" smtClean="0"/>
              <a:t> 30, 2013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44706"/>
              </p:ext>
            </p:extLst>
          </p:nvPr>
        </p:nvGraphicFramePr>
        <p:xfrm>
          <a:off x="107576" y="1129554"/>
          <a:ext cx="11080377" cy="535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Worksheet" r:id="rId4" imgW="7610543" imgH="5629275" progId="Excel.Sheet.12">
                  <p:embed/>
                </p:oleObj>
              </mc:Choice>
              <mc:Fallback>
                <p:oleObj name="Worksheet" r:id="rId4" imgW="7610543" imgH="5629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76" y="1129554"/>
                        <a:ext cx="11080377" cy="5352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728" y="0"/>
            <a:ext cx="9808495" cy="11295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Average Cost per student for fiscal year ending </a:t>
            </a:r>
            <a:r>
              <a:rPr lang="en-US" sz="3000" dirty="0" err="1" smtClean="0"/>
              <a:t>june</a:t>
            </a:r>
            <a:r>
              <a:rPr lang="en-US" sz="3000" dirty="0" smtClean="0"/>
              <a:t> 30, 2013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889679"/>
              </p:ext>
            </p:extLst>
          </p:nvPr>
        </p:nvGraphicFramePr>
        <p:xfrm>
          <a:off x="389965" y="1129553"/>
          <a:ext cx="10488706" cy="550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Worksheet" r:id="rId4" imgW="7610543" imgH="5248365" progId="Excel.Sheet.12">
                  <p:embed/>
                </p:oleObj>
              </mc:Choice>
              <mc:Fallback>
                <p:oleObj name="Worksheet" r:id="rId4" imgW="7610543" imgH="52483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965" y="1129553"/>
                        <a:ext cx="10488706" cy="5508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52" y="484632"/>
            <a:ext cx="9808495" cy="1609344"/>
          </a:xfrm>
        </p:spPr>
        <p:txBody>
          <a:bodyPr/>
          <a:lstStyle/>
          <a:p>
            <a:r>
              <a:rPr lang="en-US" dirty="0" smtClean="0"/>
              <a:t>General Fund Balance projection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112144"/>
              </p:ext>
            </p:extLst>
          </p:nvPr>
        </p:nvGraphicFramePr>
        <p:xfrm>
          <a:off x="1089212" y="2093976"/>
          <a:ext cx="8458200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Worksheet" r:id="rId4" imgW="4410143" imgH="3752760" progId="Excel.Sheet.12">
                  <p:embed/>
                </p:oleObj>
              </mc:Choice>
              <mc:Fallback>
                <p:oleObj name="Worksheet" r:id="rId4" imgW="4410143" imgH="3752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9212" y="2093976"/>
                        <a:ext cx="8458200" cy="444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593" y="147337"/>
            <a:ext cx="10411691" cy="1280890"/>
          </a:xfrm>
        </p:spPr>
        <p:txBody>
          <a:bodyPr>
            <a:normAutofit/>
          </a:bodyPr>
          <a:lstStyle/>
          <a:p>
            <a:r>
              <a:rPr lang="en-US" sz="4200" smtClean="0"/>
              <a:t>Estimated 2014-15 General Fund Revenues</a:t>
            </a:r>
            <a:endParaRPr lang="en-US" sz="42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09249"/>
              </p:ext>
            </p:extLst>
          </p:nvPr>
        </p:nvGraphicFramePr>
        <p:xfrm>
          <a:off x="2601799" y="1149922"/>
          <a:ext cx="5948314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Worksheet" r:id="rId4" imgW="3343343" imgH="5724435" progId="Excel.Sheet.12">
                  <p:embed/>
                </p:oleObj>
              </mc:Choice>
              <mc:Fallback>
                <p:oleObj name="Worksheet" r:id="rId4" imgW="3343343" imgH="57244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1799" y="1149922"/>
                        <a:ext cx="5948314" cy="548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9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10" y="484632"/>
            <a:ext cx="9893337" cy="1609344"/>
          </a:xfrm>
        </p:spPr>
        <p:txBody>
          <a:bodyPr>
            <a:normAutofit/>
          </a:bodyPr>
          <a:lstStyle/>
          <a:p>
            <a:r>
              <a:rPr lang="en-US" sz="4000" dirty="0"/>
              <a:t>Estimated General Fund Appropriations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808962"/>
              </p:ext>
            </p:extLst>
          </p:nvPr>
        </p:nvGraphicFramePr>
        <p:xfrm>
          <a:off x="1982788" y="2284413"/>
          <a:ext cx="7577137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Worksheet" r:id="rId4" imgW="5286443" imgH="3248115" progId="Excel.Sheet.12">
                  <p:embed/>
                </p:oleObj>
              </mc:Choice>
              <mc:Fallback>
                <p:oleObj name="Worksheet" r:id="rId4" imgW="5286443" imgH="32481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2788" y="2284413"/>
                        <a:ext cx="7577137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204" y="107560"/>
            <a:ext cx="9921618" cy="1609344"/>
          </a:xfrm>
        </p:spPr>
        <p:txBody>
          <a:bodyPr>
            <a:normAutofit/>
          </a:bodyPr>
          <a:lstStyle/>
          <a:p>
            <a:r>
              <a:rPr lang="en-US" sz="4000" dirty="0"/>
              <a:t>Estimated General Fund Appropriations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847379"/>
              </p:ext>
            </p:extLst>
          </p:nvPr>
        </p:nvGraphicFramePr>
        <p:xfrm>
          <a:off x="1197204" y="1692846"/>
          <a:ext cx="8366125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Worksheet" r:id="rId4" imgW="5553143" imgH="4962615" progId="Excel.Sheet.12">
                  <p:embed/>
                </p:oleObj>
              </mc:Choice>
              <mc:Fallback>
                <p:oleObj name="Worksheet" r:id="rId4" imgW="5553143" imgH="4962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7204" y="1692846"/>
                        <a:ext cx="8366125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50" y="484632"/>
            <a:ext cx="9709609" cy="1609344"/>
          </a:xfrm>
        </p:spPr>
        <p:txBody>
          <a:bodyPr>
            <a:normAutofit/>
          </a:bodyPr>
          <a:lstStyle/>
          <a:p>
            <a:r>
              <a:rPr lang="en-US" sz="4000" dirty="0"/>
              <a:t>Estimated Changes in the 2014-15 Proposed budget to the 2013-14 Approved budget</a:t>
            </a: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18473"/>
              </p:ext>
            </p:extLst>
          </p:nvPr>
        </p:nvGraphicFramePr>
        <p:xfrm>
          <a:off x="2190506" y="2300141"/>
          <a:ext cx="8001000" cy="363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Worksheet" r:id="rId4" imgW="8220143" imgH="2381160" progId="Excel.Sheet.12">
                  <p:embed/>
                </p:oleObj>
              </mc:Choice>
              <mc:Fallback>
                <p:oleObj name="Worksheet" r:id="rId4" imgW="8220143" imgH="2381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0506" y="2300141"/>
                        <a:ext cx="8001000" cy="3638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740" y="484632"/>
            <a:ext cx="9742508" cy="1609344"/>
          </a:xfrm>
        </p:spPr>
        <p:txBody>
          <a:bodyPr>
            <a:normAutofit/>
          </a:bodyPr>
          <a:lstStyle/>
          <a:p>
            <a:r>
              <a:rPr lang="en-US" sz="4000" dirty="0"/>
              <a:t>Estimated Changes in the 2014-15 Proposed budget to the 2013-14 Approved budget</a:t>
            </a: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682970"/>
              </p:ext>
            </p:extLst>
          </p:nvPr>
        </p:nvGraphicFramePr>
        <p:xfrm>
          <a:off x="1564852" y="2184399"/>
          <a:ext cx="8426221" cy="436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Worksheet" r:id="rId4" imgW="7048500" imgH="3924210" progId="Excel.Sheet.12">
                  <p:embed/>
                </p:oleObj>
              </mc:Choice>
              <mc:Fallback>
                <p:oleObj name="Worksheet" r:id="rId4" imgW="7048500" imgH="3924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4852" y="2184399"/>
                        <a:ext cx="8426221" cy="4367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312" y="484632"/>
            <a:ext cx="9751935" cy="1609344"/>
          </a:xfrm>
        </p:spPr>
        <p:txBody>
          <a:bodyPr>
            <a:normAutofit/>
          </a:bodyPr>
          <a:lstStyle/>
          <a:p>
            <a:r>
              <a:rPr lang="en-US" sz="4200" dirty="0"/>
              <a:t>Budget to actual as of May 31st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34223"/>
              </p:ext>
            </p:extLst>
          </p:nvPr>
        </p:nvGraphicFramePr>
        <p:xfrm>
          <a:off x="1662081" y="2003996"/>
          <a:ext cx="7161212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Worksheet" r:id="rId4" imgW="5838757" imgH="3629025" progId="Excel.Sheet.12">
                  <p:embed/>
                </p:oleObj>
              </mc:Choice>
              <mc:Fallback>
                <p:oleObj name="Worksheet" r:id="rId4" imgW="5838757" imgH="3629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2081" y="2003996"/>
                        <a:ext cx="7161212" cy="445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86" y="484632"/>
            <a:ext cx="9761361" cy="1609344"/>
          </a:xfrm>
        </p:spPr>
        <p:txBody>
          <a:bodyPr>
            <a:normAutofit/>
          </a:bodyPr>
          <a:lstStyle/>
          <a:p>
            <a:r>
              <a:rPr lang="en-US" sz="4200" dirty="0"/>
              <a:t>Budget to actual as of May 31st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094856"/>
              </p:ext>
            </p:extLst>
          </p:nvPr>
        </p:nvGraphicFramePr>
        <p:xfrm>
          <a:off x="1366886" y="1932381"/>
          <a:ext cx="7701699" cy="44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Worksheet" r:id="rId4" imgW="5934143" imgH="4352835" progId="Excel.Sheet.12">
                  <p:embed/>
                </p:oleObj>
              </mc:Choice>
              <mc:Fallback>
                <p:oleObj name="Worksheet" r:id="rId4" imgW="5934143" imgH="43528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6886" y="1932381"/>
                        <a:ext cx="7701699" cy="443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446" y="484632"/>
            <a:ext cx="9704802" cy="1609344"/>
          </a:xfrm>
        </p:spPr>
        <p:txBody>
          <a:bodyPr>
            <a:normAutofit/>
          </a:bodyPr>
          <a:lstStyle/>
          <a:p>
            <a:r>
              <a:rPr lang="en-US" sz="4200" dirty="0"/>
              <a:t>Budget to actual as of May 31st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45434"/>
              </p:ext>
            </p:extLst>
          </p:nvPr>
        </p:nvGraphicFramePr>
        <p:xfrm>
          <a:off x="1423446" y="2045272"/>
          <a:ext cx="7390615" cy="449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Worksheet" r:id="rId3" imgW="6038985" imgH="4505415" progId="Excel.Sheet.12">
                  <p:embed/>
                </p:oleObj>
              </mc:Choice>
              <mc:Fallback>
                <p:oleObj name="Worksheet" r:id="rId3" imgW="6038985" imgH="45054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3446" y="2045272"/>
                        <a:ext cx="7390615" cy="449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529-2083-4961-8127-F6030477F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2461</TotalTime>
  <Words>128</Words>
  <Application>Microsoft Office PowerPoint</Application>
  <PresentationFormat>Widescreen</PresentationFormat>
  <Paragraphs>41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Rockwell</vt:lpstr>
      <vt:lpstr>Rockwell Condensed</vt:lpstr>
      <vt:lpstr>Wingdings</vt:lpstr>
      <vt:lpstr>Wood Type</vt:lpstr>
      <vt:lpstr>Worksheet</vt:lpstr>
      <vt:lpstr> Budget Workgroup</vt:lpstr>
      <vt:lpstr>Estimated 2014-15 General Fund Revenues</vt:lpstr>
      <vt:lpstr>Estimated General Fund Appropriations</vt:lpstr>
      <vt:lpstr>Estimated General Fund Appropriations</vt:lpstr>
      <vt:lpstr>Estimated Changes in the 2014-15 Proposed budget to the 2013-14 Approved budget</vt:lpstr>
      <vt:lpstr>Estimated Changes in the 2014-15 Proposed budget to the 2013-14 Approved budget</vt:lpstr>
      <vt:lpstr>Budget to actual as of May 31st</vt:lpstr>
      <vt:lpstr>Budget to actual as of May 31st</vt:lpstr>
      <vt:lpstr>Budget to actual as of May 31st</vt:lpstr>
      <vt:lpstr>2014-15 Estimated Food Service Budget </vt:lpstr>
      <vt:lpstr>2014-15 Estimated Federal Budget </vt:lpstr>
      <vt:lpstr>Average Cost per student for fiscal year ending june 30, 2013</vt:lpstr>
      <vt:lpstr>Average Cost per student for fiscal year ending june 30, 2013</vt:lpstr>
      <vt:lpstr>General Fund Balance projection</vt:lpstr>
    </vt:vector>
  </TitlesOfParts>
  <Company>Alachua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R. Rella</dc:creator>
  <cp:lastModifiedBy>Alexander R. Rella</cp:lastModifiedBy>
  <cp:revision>65</cp:revision>
  <cp:lastPrinted>2014-06-23T17:30:38Z</cp:lastPrinted>
  <dcterms:created xsi:type="dcterms:W3CDTF">2014-05-19T19:54:56Z</dcterms:created>
  <dcterms:modified xsi:type="dcterms:W3CDTF">2014-06-23T17:37:34Z</dcterms:modified>
</cp:coreProperties>
</file>