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950075" cy="9236075"/>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Comic Sans MS" panose="030F0702030302020204" pitchFamily="66" charset="0"/>
      <p:regular r:id="rId31"/>
      <p:bold r:id="rId32"/>
      <p:italic r:id="rId33"/>
      <p:boldItalic r:id="rId34"/>
    </p:embeddedFont>
    <p:embeddedFont>
      <p:font typeface="Gill Sans" panose="020B0604020202020204" charset="0"/>
      <p:regular r:id="rId35"/>
      <p:bold r:id="rId36"/>
    </p:embeddedFont>
    <p:embeddedFont>
      <p:font typeface="Trebuchet MS" panose="020B0603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42WolBiXmv2pvQBrXJKdknN1E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03" name="Google Shape;103;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400"/>
              <a:buFont typeface="Arial"/>
              <a:buNone/>
            </a:pPr>
            <a:r>
              <a:rPr lang="en-US" sz="1200" i="0" u="none" strike="noStrike" cap="none">
                <a:latin typeface="Calibri"/>
                <a:ea typeface="Calibri"/>
                <a:cs typeface="Calibri"/>
                <a:sym typeface="Calibri"/>
              </a:rPr>
              <a:t>The District monitors student progress through both formal an</a:t>
            </a:r>
            <a:r>
              <a:rPr lang="en-US" sz="1200">
                <a:latin typeface="Calibri"/>
                <a:ea typeface="Calibri"/>
                <a:cs typeface="Calibri"/>
                <a:sym typeface="Calibri"/>
              </a:rPr>
              <a:t>d informal assessments </a:t>
            </a:r>
            <a:r>
              <a:rPr lang="en-US" sz="1200" i="0" u="none" strike="noStrike" cap="none">
                <a:latin typeface="Calibri"/>
                <a:ea typeface="Calibri"/>
                <a:cs typeface="Calibri"/>
                <a:sym typeface="Calibri"/>
              </a:rPr>
              <a:t>in order to </a:t>
            </a:r>
            <a:r>
              <a:rPr lang="en-US" sz="1200">
                <a:latin typeface="Calibri"/>
                <a:ea typeface="Calibri"/>
                <a:cs typeface="Calibri"/>
                <a:sym typeface="Calibri"/>
              </a:rPr>
              <a:t>ascertain</a:t>
            </a:r>
            <a:r>
              <a:rPr lang="en-US" sz="1200" i="0" u="none" strike="noStrike" cap="none">
                <a:latin typeface="Calibri"/>
                <a:ea typeface="Calibri"/>
                <a:cs typeface="Calibri"/>
                <a:sym typeface="Calibri"/>
              </a:rPr>
              <a:t> stude</a:t>
            </a:r>
            <a:r>
              <a:rPr lang="en-US" sz="1200">
                <a:latin typeface="Calibri"/>
                <a:ea typeface="Calibri"/>
                <a:cs typeface="Calibri"/>
                <a:sym typeface="Calibri"/>
              </a:rPr>
              <a:t>nt academic progress with the standards, inform planning, and drive instruction for increased and targeted student outcomes.</a:t>
            </a:r>
            <a:r>
              <a:rPr lang="en-US" sz="1200" i="0" u="none" strike="noStrike" cap="none">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US" i="1">
                <a:latin typeface="Calibri"/>
                <a:ea typeface="Calibri"/>
                <a:cs typeface="Calibri"/>
                <a:sym typeface="Calibri"/>
              </a:rPr>
              <a:t>(Assurance 11c &amp; d)</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i="1">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K-5 ELA Tools:</a:t>
            </a:r>
            <a:endParaRPr sz="120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FLKRS </a:t>
            </a:r>
            <a:r>
              <a:rPr lang="en-US" sz="1200" i="0" u="none" strike="noStrike" cap="none">
                <a:solidFill>
                  <a:schemeClr val="dk1"/>
                </a:solidFill>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DIBELS</a:t>
            </a:r>
            <a:r>
              <a:rPr lang="en-US" sz="1200" i="0" u="none" strike="noStrike" cap="none">
                <a:solidFill>
                  <a:schemeClr val="dk1"/>
                </a:solidFill>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marL="914400" lvl="1" indent="-228600" algn="l" rtl="0">
              <a:lnSpc>
                <a:spcPct val="100000"/>
              </a:lnSpc>
              <a:spcBef>
                <a:spcPts val="360"/>
              </a:spcBef>
              <a:spcAft>
                <a:spcPts val="0"/>
              </a:spcAft>
              <a:buSzPts val="1400"/>
              <a:buNone/>
            </a:pPr>
            <a:r>
              <a:rPr lang="en-US" sz="1200" i="0" u="none" strike="noStrike" cap="none">
                <a:solidFill>
                  <a:schemeClr val="dk1"/>
                </a:solidFill>
                <a:latin typeface="Calibri"/>
                <a:ea typeface="Calibri"/>
                <a:cs typeface="Calibri"/>
                <a:sym typeface="Calibri"/>
              </a:rPr>
              <a:t>Students who are working below</a:t>
            </a:r>
            <a:r>
              <a:rPr lang="en-US" sz="1200" b="0" i="0" u="none" strike="noStrike" cap="none">
                <a:solidFill>
                  <a:schemeClr val="dk1"/>
                </a:solidFill>
                <a:latin typeface="Arial"/>
                <a:ea typeface="Arial"/>
                <a:cs typeface="Arial"/>
                <a:sym typeface="Arial"/>
              </a:rPr>
              <a:t> expectation should have more frequent fluency measures--more to come</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2-5,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K-5 Math Tools: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K-5,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3-5 Science Tool:</a:t>
            </a: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3-5,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marL="0" lvl="0" indent="0" algn="l" rtl="0">
              <a:lnSpc>
                <a:spcPct val="100000"/>
              </a:lnSpc>
              <a:spcBef>
                <a:spcPts val="360"/>
              </a:spcBef>
              <a:spcAft>
                <a:spcPts val="0"/>
              </a:spcAft>
              <a:buSzPts val="1400"/>
              <a:buNone/>
            </a:pPr>
            <a:endParaRPr i="1"/>
          </a:p>
        </p:txBody>
      </p:sp>
      <p:sp>
        <p:nvSpPr>
          <p:cNvPr id="165" name="Google Shape;165;p10: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72" name="Google Shape;172;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Summary Brochure</a:t>
            </a:r>
            <a:r>
              <a:rPr lang="en-US"/>
              <a:t>.</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737452" lvl="1" indent="-283634"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11b)</a:t>
            </a:r>
            <a:endParaRPr i="1"/>
          </a:p>
          <a:p>
            <a:pPr marL="0" lvl="0" indent="0" algn="l" rtl="0">
              <a:lnSpc>
                <a:spcPct val="100000"/>
              </a:lnSpc>
              <a:spcBef>
                <a:spcPts val="360"/>
              </a:spcBef>
              <a:spcAft>
                <a:spcPts val="0"/>
              </a:spcAft>
              <a:buSzPts val="1400"/>
              <a:buNone/>
            </a:pPr>
            <a:endParaRPr b="1" u="sng">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marL="457200" lvl="1" indent="0"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57200" lvl="1" indent="0" algn="l" rtl="0">
              <a:lnSpc>
                <a:spcPct val="100000"/>
              </a:lnSpc>
              <a:spcBef>
                <a:spcPts val="360"/>
              </a:spcBef>
              <a:spcAft>
                <a:spcPts val="0"/>
              </a:spcAft>
              <a:buSzPts val="1400"/>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79" name="Google Shape;179;p12: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9)</a:t>
            </a:r>
            <a:endParaRPr i="1"/>
          </a:p>
        </p:txBody>
      </p:sp>
      <p:sp>
        <p:nvSpPr>
          <p:cNvPr id="185" name="Google Shape;185;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i="0" u="none" strike="noStrike" cap="none"/>
              <a:t>As a parent or family member you are vital in the development, implementation, and review of the parent and family engagement program at our school. </a:t>
            </a:r>
            <a:endParaRPr sz="1100"/>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i="1"/>
          </a:p>
        </p:txBody>
      </p:sp>
      <p:sp>
        <p:nvSpPr>
          <p:cNvPr id="192" name="Google Shape;192;p1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i="1">
                <a:latin typeface="Arial"/>
                <a:ea typeface="Arial"/>
                <a:cs typeface="Arial"/>
                <a:sym typeface="Arial"/>
              </a:rPr>
              <a:t>(Assurance 11e)</a:t>
            </a:r>
            <a:endParaRPr i="1"/>
          </a:p>
          <a:p>
            <a:pPr marL="0" lvl="0" indent="0" algn="l" rtl="0">
              <a:lnSpc>
                <a:spcPct val="100000"/>
              </a:lnSpc>
              <a:spcBef>
                <a:spcPts val="360"/>
              </a:spcBef>
              <a:spcAft>
                <a:spcPts val="0"/>
              </a:spcAft>
              <a:buSzPts val="1400"/>
              <a:buNone/>
            </a:pPr>
            <a:endParaRPr/>
          </a:p>
        </p:txBody>
      </p:sp>
      <p:sp>
        <p:nvSpPr>
          <p:cNvPr id="199" name="Google Shape;199;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06" name="Google Shape;206;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3" name="Google Shape;213;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14" name="Google Shape;214;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20" name="Google Shape;220;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226" name="Google Shape;226;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10" name="Google Shape;110;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17" name="Google Shape;117;p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a:latin typeface="Arial"/>
                <a:ea typeface="Arial"/>
                <a:cs typeface="Arial"/>
                <a:sym typeface="Arial"/>
              </a:rPr>
              <a:t>every parent/guardian of a student in our school is a Title I parent!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marL="0" lvl="0" indent="0" algn="l" rtl="0">
              <a:lnSpc>
                <a:spcPct val="100000"/>
              </a:lnSpc>
              <a:spcBef>
                <a:spcPts val="360"/>
              </a:spcBef>
              <a:spcAft>
                <a:spcPts val="0"/>
              </a:spcAft>
              <a:buSzPts val="1400"/>
              <a:buNone/>
            </a:pPr>
            <a:endParaRPr b="1">
              <a:latin typeface="Arial"/>
              <a:ea typeface="Arial"/>
              <a:cs typeface="Arial"/>
              <a:sym typeface="Arial"/>
            </a:endParaRPr>
          </a:p>
          <a:p>
            <a:pPr marL="0" lvl="0" indent="0" algn="l" rtl="0">
              <a:lnSpc>
                <a:spcPct val="100000"/>
              </a:lnSpc>
              <a:spcBef>
                <a:spcPts val="360"/>
              </a:spcBef>
              <a:spcAft>
                <a:spcPts val="0"/>
              </a:spcAft>
              <a:buSzPts val="1400"/>
              <a:buNone/>
            </a:pPr>
            <a:r>
              <a:rPr lang="en-US" b="1" i="0"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124" name="Google Shape;124;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i="1"/>
          </a:p>
          <a:p>
            <a:pPr marL="0" lvl="0" indent="0"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0" lvl="0" indent="0" algn="l" rtl="0">
              <a:lnSpc>
                <a:spcPct val="100000"/>
              </a:lnSpc>
              <a:spcBef>
                <a:spcPts val="360"/>
              </a:spcBef>
              <a:spcAft>
                <a:spcPts val="0"/>
              </a:spcAft>
              <a:buSzPts val="1400"/>
              <a:buNone/>
            </a:pPr>
            <a:endParaRPr/>
          </a:p>
        </p:txBody>
      </p:sp>
      <p:sp>
        <p:nvSpPr>
          <p:cNvPr id="131" name="Google Shape;131;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Opportunities to Volunteer:</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In the school, in classrooms, or on field trips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School Parent Councils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 &amp; c)</a:t>
            </a:r>
            <a:endParaRPr i="1"/>
          </a:p>
        </p:txBody>
      </p:sp>
      <p:sp>
        <p:nvSpPr>
          <p:cNvPr id="138" name="Google Shape;138;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i="1"/>
          </a:p>
        </p:txBody>
      </p:sp>
      <p:sp>
        <p:nvSpPr>
          <p:cNvPr id="144" name="Google Shape;144;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(Assurance 11c)</a:t>
            </a:r>
            <a:endParaRPr/>
          </a:p>
        </p:txBody>
      </p:sp>
      <p:sp>
        <p:nvSpPr>
          <p:cNvPr id="150" name="Google Shape;150;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i="1"/>
          </a:p>
        </p:txBody>
      </p:sp>
      <p:sp>
        <p:nvSpPr>
          <p:cNvPr id="157" name="Google Shape;157;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30"/>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30"/>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0"/>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30"/>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0"/>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31"/>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1"/>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3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31"/>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2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22"/>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23"/>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2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23"/>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2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4"/>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4"/>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24"/>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5"/>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5"/>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25"/>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2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25"/>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2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26"/>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26"/>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26"/>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26"/>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2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2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27"/>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8"/>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28"/>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2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28"/>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29"/>
          <p:cNvGrpSpPr/>
          <p:nvPr/>
        </p:nvGrpSpPr>
        <p:grpSpPr>
          <a:xfrm>
            <a:off x="4996501" y="482171"/>
            <a:ext cx="3511387" cy="5149101"/>
            <a:chOff x="6852919" y="583365"/>
            <a:chExt cx="4681849" cy="5181928"/>
          </a:xfrm>
        </p:grpSpPr>
        <p:sp>
          <p:nvSpPr>
            <p:cNvPr id="77" name="Google Shape;77;p29"/>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9"/>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 name="Google Shape;79;p29"/>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9"/>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29"/>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29"/>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9"/>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29"/>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0"/>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20"/>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20"/>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20"/>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0"/>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20"/>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20"/>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2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doe.org/fas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fldoe.org/bii/curriculum/ss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
          <p:cNvSpPr txBox="1"/>
          <p:nvPr/>
        </p:nvSpPr>
        <p:spPr>
          <a:xfrm>
            <a:off x="0" y="4391099"/>
            <a:ext cx="9105900" cy="168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Comic Sans MS"/>
              <a:buNone/>
            </a:pPr>
            <a:r>
              <a:rPr lang="en-US" sz="2000">
                <a:solidFill>
                  <a:srgbClr val="FF0000"/>
                </a:solidFill>
                <a:latin typeface="Comic Sans MS"/>
                <a:ea typeface="Comic Sans MS"/>
                <a:cs typeface="Comic Sans MS"/>
                <a:sym typeface="Comic Sans MS"/>
              </a:rPr>
              <a:t>Kimball Wiles Elementary</a:t>
            </a:r>
            <a:endParaRPr sz="2000" b="0" i="0" u="none" strike="noStrike" cap="none">
              <a:solidFill>
                <a:srgbClr val="FF0000"/>
              </a:solidFill>
              <a:latin typeface="Century Gothic"/>
              <a:ea typeface="Century Gothic"/>
              <a:cs typeface="Century Gothic"/>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2000">
                <a:solidFill>
                  <a:srgbClr val="FF0000"/>
                </a:solidFill>
                <a:latin typeface="Comic Sans MS"/>
                <a:ea typeface="Comic Sans MS"/>
                <a:cs typeface="Comic Sans MS"/>
                <a:sym typeface="Comic Sans MS"/>
              </a:rPr>
              <a:t>September 2023</a:t>
            </a:r>
            <a:endParaRPr sz="2000" b="0" i="0" u="none" strike="noStrike" cap="none">
              <a:solidFill>
                <a:srgbClr val="FF0000"/>
              </a:solidFill>
              <a:latin typeface="Century Gothic"/>
              <a:ea typeface="Century Gothic"/>
              <a:cs typeface="Century Gothic"/>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2000">
                <a:solidFill>
                  <a:srgbClr val="FF0000"/>
                </a:solidFill>
                <a:latin typeface="Comic Sans MS"/>
                <a:ea typeface="Comic Sans MS"/>
                <a:cs typeface="Comic Sans MS"/>
                <a:sym typeface="Comic Sans MS"/>
              </a:rPr>
              <a:t>Katherine Munn-Principal</a:t>
            </a:r>
            <a:endParaRPr sz="2000">
              <a:solidFill>
                <a:srgbClr val="FF0000"/>
              </a:solidFill>
              <a:latin typeface="Comic Sans MS"/>
              <a:ea typeface="Comic Sans MS"/>
              <a:cs typeface="Comic Sans MS"/>
              <a:sym typeface="Comic Sans MS"/>
            </a:endParaRPr>
          </a:p>
          <a:p>
            <a:pPr marL="0" marR="0" lvl="0" indent="0" algn="ctr" rtl="0">
              <a:lnSpc>
                <a:spcPct val="100000"/>
              </a:lnSpc>
              <a:spcBef>
                <a:spcPts val="640"/>
              </a:spcBef>
              <a:spcAft>
                <a:spcPts val="0"/>
              </a:spcAft>
              <a:buClr>
                <a:srgbClr val="FF0000"/>
              </a:buClr>
              <a:buSzPts val="3200"/>
              <a:buFont typeface="Comic Sans MS"/>
              <a:buNone/>
            </a:pPr>
            <a:r>
              <a:rPr lang="en-US" sz="2000">
                <a:solidFill>
                  <a:srgbClr val="FF0000"/>
                </a:solidFill>
                <a:latin typeface="Comic Sans MS"/>
                <a:ea typeface="Comic Sans MS"/>
                <a:cs typeface="Comic Sans MS"/>
                <a:sym typeface="Comic Sans MS"/>
              </a:rPr>
              <a:t>Tonya Futch-Assistant Principal</a:t>
            </a:r>
            <a:endParaRPr sz="2000">
              <a:solidFill>
                <a:srgbClr val="FF0000"/>
              </a:solidFill>
              <a:latin typeface="Comic Sans MS"/>
              <a:ea typeface="Comic Sans MS"/>
              <a:cs typeface="Comic Sans MS"/>
              <a:sym typeface="Comic Sans MS"/>
            </a:endParaRPr>
          </a:p>
        </p:txBody>
      </p:sp>
      <p:pic>
        <p:nvPicPr>
          <p:cNvPr id="107" name="Google Shape;107;p1"/>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68" name="Google Shape;168;p10"/>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69" name="Google Shape;169;p10"/>
          <p:cNvSpPr txBox="1"/>
          <p:nvPr/>
        </p:nvSpPr>
        <p:spPr>
          <a:xfrm>
            <a:off x="237000" y="1313750"/>
            <a:ext cx="8670000" cy="4833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Century Gothic"/>
              <a:buNone/>
            </a:pPr>
            <a:r>
              <a:rPr lang="en-US" sz="2000" b="0" i="0" u="none" strike="noStrike" cap="none">
                <a:solidFill>
                  <a:schemeClr val="dk1"/>
                </a:solidFill>
                <a:latin typeface="Century Gothic"/>
                <a:ea typeface="Century Gothic"/>
                <a:cs typeface="Century Gothic"/>
                <a:sym typeface="Century Gothic"/>
              </a:rPr>
              <a:t>The 2023-2024 formal assessments planned are as follows:</a:t>
            </a:r>
            <a:endParaRPr sz="20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ELA</a:t>
            </a:r>
            <a:endParaRPr sz="18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FAST</a:t>
            </a:r>
            <a:r>
              <a:rPr lang="en-US" sz="1800" b="1" i="0" u="none" strike="noStrike" cap="none">
                <a:solidFill>
                  <a:schemeClr val="dk1"/>
                </a:solidFill>
                <a:latin typeface="Gill Sans"/>
                <a:ea typeface="Gill Sans"/>
                <a:cs typeface="Gill Sans"/>
                <a:sym typeface="Gill Sans"/>
              </a:rPr>
              <a:t> </a:t>
            </a:r>
            <a:r>
              <a:rPr lang="en-US" sz="1800" b="0" i="0" u="none" strike="noStrike" cap="none">
                <a:solidFill>
                  <a:schemeClr val="dk1"/>
                </a:solidFill>
                <a:latin typeface="Gill Sans"/>
                <a:ea typeface="Gill Sans"/>
                <a:cs typeface="Gill Sans"/>
                <a:sym typeface="Gill Sans"/>
              </a:rPr>
              <a:t>(</a:t>
            </a:r>
            <a:r>
              <a:rPr lang="en-US" sz="1800" b="0" i="0" u="sng" strike="noStrike" cap="none">
                <a:solidFill>
                  <a:srgbClr val="0000FF"/>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https://www.fldoe.org/fast/</a:t>
            </a:r>
            <a:r>
              <a:rPr lang="en-US" sz="1800" b="0" i="0" u="none" strike="noStrike" cap="none">
                <a:solidFill>
                  <a:srgbClr val="0000FF"/>
                </a:solidFill>
                <a:latin typeface="Gill Sans"/>
                <a:ea typeface="Gill Sans"/>
                <a:cs typeface="Gill Sans"/>
                <a:sym typeface="Gill Sans"/>
              </a:rPr>
              <a:t>,</a:t>
            </a:r>
            <a:r>
              <a:rPr lang="en-US" sz="1800" b="0" i="0" u="none" strike="noStrike" cap="none">
                <a:solidFill>
                  <a:schemeClr val="dk1"/>
                </a:solidFill>
                <a:latin typeface="Gill Sans"/>
                <a:ea typeface="Gill Sans"/>
                <a:cs typeface="Gill Sans"/>
                <a:sym typeface="Gill Sans"/>
              </a:rPr>
              <a:t> three times per year – beginning, middle, end)</a:t>
            </a:r>
            <a:endParaRPr sz="1800" b="0" i="0" u="none" strike="noStrike" cap="none">
              <a:solidFill>
                <a:schemeClr val="dk1"/>
              </a:solidFill>
              <a:latin typeface="Gill Sans"/>
              <a:ea typeface="Gill Sans"/>
              <a:cs typeface="Gill Sans"/>
              <a:sym typeface="Gill Sans"/>
            </a:endParaRPr>
          </a:p>
          <a:p>
            <a:pPr marL="171450" marR="0" lvl="0" indent="-171450" algn="l" rtl="0">
              <a:lnSpc>
                <a:spcPct val="100000"/>
              </a:lnSpc>
              <a:spcBef>
                <a:spcPts val="0"/>
              </a:spcBef>
              <a:spcAft>
                <a:spcPts val="0"/>
              </a:spcAft>
              <a:buClr>
                <a:schemeClr val="dk1"/>
              </a:buClr>
              <a:buSzPts val="1800"/>
              <a:buFont typeface="Gill Sans"/>
              <a:buChar char="•"/>
            </a:pPr>
            <a:r>
              <a:rPr lang="en-US" sz="1800">
                <a:solidFill>
                  <a:schemeClr val="dk1"/>
                </a:solidFill>
                <a:latin typeface="Gill Sans"/>
                <a:ea typeface="Gill Sans"/>
                <a:cs typeface="Gill Sans"/>
                <a:sym typeface="Gill Sans"/>
              </a:rPr>
              <a:t>S</a:t>
            </a:r>
            <a:r>
              <a:rPr lang="en-US" sz="1800" b="1">
                <a:solidFill>
                  <a:schemeClr val="dk1"/>
                </a:solidFill>
                <a:latin typeface="Gill Sans"/>
                <a:ea typeface="Gill Sans"/>
                <a:cs typeface="Gill Sans"/>
                <a:sym typeface="Gill Sans"/>
              </a:rPr>
              <a:t>TAR reading/Star Early Learning</a:t>
            </a:r>
            <a:r>
              <a:rPr lang="en-US" sz="1800">
                <a:solidFill>
                  <a:schemeClr val="dk1"/>
                </a:solidFill>
                <a:latin typeface="Gill Sans"/>
                <a:ea typeface="Gill Sans"/>
                <a:cs typeface="Gill Sans"/>
                <a:sym typeface="Gill Sans"/>
              </a:rPr>
              <a:t> K-2 three times a year-beginning,middle,end</a:t>
            </a:r>
            <a:endParaRPr sz="1800">
              <a:solidFill>
                <a:schemeClr val="dk1"/>
              </a:solidFill>
              <a:latin typeface="Gill Sans"/>
              <a:ea typeface="Gill Sans"/>
              <a:cs typeface="Gill Sans"/>
              <a:sym typeface="Gill Sans"/>
            </a:endParaRPr>
          </a:p>
          <a:p>
            <a:pPr marL="171450" marR="0" lvl="0" indent="-171450" algn="l" rtl="0">
              <a:lnSpc>
                <a:spcPct val="100000"/>
              </a:lnSpc>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DIBELS</a:t>
            </a:r>
            <a:r>
              <a:rPr lang="en-US" sz="1800" b="0" i="0" u="none" strike="noStrike" cap="none">
                <a:solidFill>
                  <a:schemeClr val="dk1"/>
                </a:solidFill>
                <a:latin typeface="Arial"/>
                <a:ea typeface="Arial"/>
                <a:cs typeface="Arial"/>
                <a:sym typeface="Arial"/>
              </a:rPr>
              <a:t> (ALL students in grades K-5, three times per year--beginning, middle, end)</a:t>
            </a:r>
            <a:endParaRPr sz="1800" b="0" i="0" u="none" strike="noStrike" cap="none">
              <a:solidFill>
                <a:schemeClr val="dk1"/>
              </a:solidFill>
              <a:latin typeface="Gill Sans"/>
              <a:ea typeface="Gill Sans"/>
              <a:cs typeface="Gill Sans"/>
              <a:sym typeface="Gill Sans"/>
            </a:endParaRPr>
          </a:p>
          <a:p>
            <a:pPr marL="171450" marR="0" lvl="0" indent="-171450" algn="l" rtl="0">
              <a:lnSpc>
                <a:spcPct val="100000"/>
              </a:lnSpc>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2-5, three times per year--Q1, Q2, Q3)</a:t>
            </a:r>
            <a:endParaRPr sz="1800" b="0" i="0" u="none" strike="noStrike" cap="none">
              <a:solidFill>
                <a:schemeClr val="dk1"/>
              </a:solidFill>
              <a:latin typeface="Gill Sans"/>
              <a:ea typeface="Gill Sans"/>
              <a:cs typeface="Gill Sans"/>
              <a:sym typeface="Gill Sans"/>
            </a:endParaRPr>
          </a:p>
          <a:p>
            <a:pPr marL="171450" marR="0" lvl="0" indent="-171450" algn="l" rtl="0">
              <a:lnSpc>
                <a:spcPct val="100000"/>
              </a:lnSpc>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(Benchmark Advance Assessments)</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Math</a:t>
            </a:r>
            <a:endParaRPr sz="1800" b="1"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K-5, three times per year--Q1, Q2, Q3)</a:t>
            </a:r>
            <a:endParaRPr sz="1800" b="0" i="0" u="none" strike="noStrike" cap="none">
              <a:solidFill>
                <a:schemeClr val="dk1"/>
              </a:solidFill>
              <a:latin typeface="Gill Sans"/>
              <a:ea typeface="Gill Sans"/>
              <a:cs typeface="Gill Sans"/>
              <a:sym typeface="Gill Sans"/>
            </a:endParaRPr>
          </a:p>
          <a:p>
            <a:pPr marL="171450" marR="0" lvl="0" indent="-171450" algn="l" rtl="0">
              <a:lnSpc>
                <a:spcPct val="100000"/>
              </a:lnSpc>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(Go Math Assessments)</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3-5 Science </a:t>
            </a:r>
            <a:endParaRPr sz="18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3-5, three times per year--Q1, Q2, Q3)</a:t>
            </a:r>
            <a:endParaRPr sz="1800" b="0" i="0" u="none" strike="noStrike" cap="none">
              <a:solidFill>
                <a:schemeClr val="dk1"/>
              </a:solidFill>
              <a:latin typeface="Gill Sans"/>
              <a:ea typeface="Gill Sans"/>
              <a:cs typeface="Gill Sans"/>
              <a:sym typeface="Gill Sans"/>
            </a:endParaRPr>
          </a:p>
          <a:p>
            <a:pPr marL="171450" marR="0" lvl="0" indent="-171450" algn="l" rtl="0">
              <a:lnSpc>
                <a:spcPct val="100000"/>
              </a:lnSpc>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(HMH Science Assessments)</a:t>
            </a: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75" name="Google Shape;175;p11"/>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Gill Sans"/>
              <a:buNone/>
            </a:pPr>
            <a:endParaRPr sz="2000" b="0" i="0" u="none" strike="noStrike" cap="none">
              <a:solidFill>
                <a:srgbClr val="3F3F3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3F3F3F"/>
              </a:buClr>
              <a:buSzPts val="2000"/>
              <a:buFont typeface="Trebuchet MS"/>
              <a:buNone/>
            </a:pPr>
            <a:r>
              <a:rPr lang="en-US" sz="2000" b="0" i="0" u="none" strike="noStrike" cap="none">
                <a:solidFill>
                  <a:srgbClr val="3F3F3F"/>
                </a:solidFill>
                <a:latin typeface="Trebuchet MS"/>
                <a:ea typeface="Trebuchet MS"/>
                <a:cs typeface="Trebuchet MS"/>
                <a:sym typeface="Trebuchet MS"/>
              </a:rPr>
              <a:t>   </a:t>
            </a:r>
            <a:r>
              <a:rPr lang="en-US" sz="2400" b="0" i="0" u="none" strike="noStrike" cap="none">
                <a:solidFill>
                  <a:srgbClr val="3F3F3F"/>
                </a:solidFill>
                <a:latin typeface="Calibri"/>
                <a:ea typeface="Calibri"/>
                <a:cs typeface="Calibri"/>
                <a:sym typeface="Calibri"/>
              </a:rPr>
              <a:t> </a:t>
            </a:r>
            <a:r>
              <a:rPr lang="en-US" sz="3600" b="0" i="0" u="none" strike="noStrike" cap="none">
                <a:solidFill>
                  <a:schemeClr val="dk1"/>
                </a:solidFill>
                <a:latin typeface="Calibri"/>
                <a:ea typeface="Calibri"/>
                <a:cs typeface="Calibri"/>
                <a:sym typeface="Calibri"/>
              </a:rPr>
              <a:t>Assessments include:</a:t>
            </a:r>
            <a:endParaRPr sz="3600" b="0" i="0" u="none" strike="noStrike" cap="none">
              <a:solidFill>
                <a:schemeClr val="dk1"/>
              </a:solidFill>
              <a:latin typeface="Calibri"/>
              <a:ea typeface="Calibri"/>
              <a:cs typeface="Calibri"/>
              <a:sym typeface="Calibri"/>
            </a:endParaRPr>
          </a:p>
          <a:p>
            <a:pPr marL="658368" marR="0" lvl="1" indent="-533400" algn="l" rtl="0">
              <a:lnSpc>
                <a:spcPct val="100000"/>
              </a:lnSpc>
              <a:spcBef>
                <a:spcPts val="400"/>
              </a:spcBef>
              <a:spcAft>
                <a:spcPts val="0"/>
              </a:spcAft>
              <a:buClr>
                <a:srgbClr val="3F3F3F"/>
              </a:buClr>
              <a:buSzPts val="4000"/>
              <a:buFont typeface="Calibri"/>
              <a:buChar char="❖"/>
            </a:pPr>
            <a:r>
              <a:rPr lang="en-US" sz="3200" b="0" i="0" u="none" strike="noStrike" cap="none">
                <a:solidFill>
                  <a:schemeClr val="dk1"/>
                </a:solidFill>
                <a:latin typeface="Calibri"/>
                <a:ea typeface="Calibri"/>
                <a:cs typeface="Calibri"/>
                <a:sym typeface="Calibri"/>
              </a:rPr>
              <a:t>FAST ELA and Mathematics</a:t>
            </a:r>
            <a:endParaRPr sz="3200" b="0" i="0" u="none" strike="noStrike" cap="none">
              <a:solidFill>
                <a:schemeClr val="dk1"/>
              </a:solidFill>
              <a:latin typeface="Calibri"/>
              <a:ea typeface="Calibri"/>
              <a:cs typeface="Calibri"/>
              <a:sym typeface="Calibri"/>
            </a:endParaRPr>
          </a:p>
          <a:p>
            <a:pPr marL="658368" marR="0" lvl="1" indent="-533400" algn="l" rtl="0">
              <a:lnSpc>
                <a:spcPct val="100000"/>
              </a:lnSpc>
              <a:spcBef>
                <a:spcPts val="400"/>
              </a:spcBef>
              <a:spcAft>
                <a:spcPts val="0"/>
              </a:spcAft>
              <a:buClr>
                <a:srgbClr val="3F3F3F"/>
              </a:buClr>
              <a:buSzPts val="4000"/>
              <a:buFont typeface="Calibri"/>
              <a:buChar char="❖"/>
            </a:pPr>
            <a:r>
              <a:rPr lang="en-US" sz="3200" b="0" i="0" u="none" strike="noStrike" cap="none">
                <a:solidFill>
                  <a:schemeClr val="dk1"/>
                </a:solidFill>
                <a:latin typeface="Calibri"/>
                <a:ea typeface="Calibri"/>
                <a:cs typeface="Calibri"/>
                <a:sym typeface="Calibri"/>
              </a:rPr>
              <a:t>B.E.S.T Writing </a:t>
            </a:r>
            <a:endParaRPr sz="2200" b="0" i="0" u="none" strike="noStrike" cap="none">
              <a:solidFill>
                <a:srgbClr val="000000"/>
              </a:solidFill>
              <a:latin typeface="Calibri"/>
              <a:ea typeface="Calibri"/>
              <a:cs typeface="Calibri"/>
              <a:sym typeface="Calibri"/>
            </a:endParaRPr>
          </a:p>
          <a:p>
            <a:pPr marL="658368" marR="0" lvl="1" indent="-533400" algn="l" rtl="0">
              <a:lnSpc>
                <a:spcPct val="100000"/>
              </a:lnSpc>
              <a:spcBef>
                <a:spcPts val="400"/>
              </a:spcBef>
              <a:spcAft>
                <a:spcPts val="0"/>
              </a:spcAft>
              <a:buClr>
                <a:srgbClr val="3F3F3F"/>
              </a:buClr>
              <a:buSzPts val="4000"/>
              <a:buFont typeface="Calibri"/>
              <a:buChar char="❖"/>
            </a:pPr>
            <a:r>
              <a:rPr lang="en-US" sz="3200" b="0" i="0" u="none" strike="noStrike" cap="none">
                <a:solidFill>
                  <a:schemeClr val="dk1"/>
                </a:solidFill>
                <a:latin typeface="Calibri"/>
                <a:ea typeface="Calibri"/>
                <a:cs typeface="Calibri"/>
                <a:sym typeface="Calibri"/>
              </a:rPr>
              <a:t>Statewide Science Assessment (SSA) Science</a:t>
            </a:r>
            <a:endParaRPr sz="2200" b="0" i="0" u="none" strike="noStrike" cap="none">
              <a:solidFill>
                <a:srgbClr val="000000"/>
              </a:solidFill>
              <a:latin typeface="Calibri"/>
              <a:ea typeface="Calibri"/>
              <a:cs typeface="Calibri"/>
              <a:sym typeface="Calibri"/>
            </a:endParaRPr>
          </a:p>
          <a:p>
            <a:pPr marL="201168" marR="0" lvl="1" indent="0" algn="l" rtl="0">
              <a:lnSpc>
                <a:spcPct val="100000"/>
              </a:lnSpc>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200" b="0" i="1" u="none" strike="noStrike" cap="none">
                <a:solidFill>
                  <a:schemeClr val="dk1"/>
                </a:solidFill>
                <a:latin typeface="Arial"/>
                <a:ea typeface="Arial"/>
                <a:cs typeface="Arial"/>
                <a:sym typeface="Arial"/>
              </a:rPr>
              <a:t> </a:t>
            </a:r>
            <a:endParaRPr sz="2200" b="0" i="1"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2"/>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82" name="Google Shape;182;p12"/>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lnSpc>
                <a:spcPct val="100000"/>
              </a:lnSpc>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74320"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The ESSA law requires that all Title I schools and families work together.  </a:t>
            </a:r>
            <a:endParaRPr sz="2000" b="0" i="0" u="none" strike="noStrike" cap="none">
              <a:solidFill>
                <a:schemeClr val="dk1"/>
              </a:solidFill>
              <a:latin typeface="Calibri"/>
              <a:ea typeface="Calibri"/>
              <a:cs typeface="Calibri"/>
              <a:sym typeface="Calibri"/>
            </a:endParaRPr>
          </a:p>
          <a:p>
            <a:pPr marL="274320" marR="0" lvl="0" indent="-274320"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How we work together is listed in our Beginning of School Packet:</a:t>
            </a:r>
            <a:endParaRPr sz="2000" b="0" i="0" u="none" strike="noStrike" cap="none">
              <a:solidFill>
                <a:schemeClr val="dk1"/>
              </a:solidFill>
              <a:latin typeface="Calibri"/>
              <a:ea typeface="Calibri"/>
              <a:cs typeface="Calibri"/>
              <a:sym typeface="Calibri"/>
            </a:endParaRPr>
          </a:p>
          <a:p>
            <a:pPr marL="759143" marR="0" lvl="1" indent="-469900"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District Parent-Family Engagement Plan</a:t>
            </a:r>
            <a:endParaRPr sz="2000" b="0" i="0" u="none" strike="noStrike" cap="none">
              <a:solidFill>
                <a:schemeClr val="dk1"/>
              </a:solidFill>
              <a:latin typeface="Calibri"/>
              <a:ea typeface="Calibri"/>
              <a:cs typeface="Calibri"/>
              <a:sym typeface="Calibri"/>
            </a:endParaRPr>
          </a:p>
          <a:p>
            <a:pPr marL="759143" marR="0" lvl="1" indent="-469900"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School Level Parent &amp; Family Involvement Plan</a:t>
            </a:r>
            <a:endParaRPr sz="2000" b="0" i="0" u="none" strike="noStrike" cap="none">
              <a:solidFill>
                <a:schemeClr val="dk1"/>
              </a:solidFill>
              <a:latin typeface="Calibri"/>
              <a:ea typeface="Calibri"/>
              <a:cs typeface="Calibri"/>
              <a:sym typeface="Calibri"/>
            </a:endParaRPr>
          </a:p>
          <a:p>
            <a:pPr marL="759143" marR="0" lvl="1" indent="-469900"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Home-School Compact</a:t>
            </a:r>
            <a:endParaRPr sz="2000" b="0" i="0" u="none" strike="noStrike" cap="none">
              <a:solidFill>
                <a:schemeClr val="dk1"/>
              </a:solidFill>
              <a:latin typeface="Calibri"/>
              <a:ea typeface="Calibri"/>
              <a:cs typeface="Calibri"/>
              <a:sym typeface="Calibri"/>
            </a:endParaRPr>
          </a:p>
          <a:p>
            <a:pPr marL="943293" marR="0" lvl="2" indent="-469900"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Will be addressed during classroom visitations and Parent-Teacher Conferences</a:t>
            </a:r>
            <a:endParaRPr sz="2000" b="0" i="0" u="none" strike="noStrike" cap="none">
              <a:solidFill>
                <a:schemeClr val="dk1"/>
              </a:solidFill>
              <a:latin typeface="Calibri"/>
              <a:ea typeface="Calibri"/>
              <a:cs typeface="Calibri"/>
              <a:sym typeface="Calibri"/>
            </a:endParaRPr>
          </a:p>
          <a:p>
            <a:pPr marL="759142" marR="0" lvl="1" indent="-469899"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School Improvement Plan</a:t>
            </a:r>
            <a:endParaRPr sz="2200" b="0" i="0" u="none" strike="noStrike" cap="none">
              <a:solidFill>
                <a:schemeClr val="dk1"/>
              </a:solidFill>
              <a:latin typeface="Calibri"/>
              <a:ea typeface="Calibri"/>
              <a:cs typeface="Calibri"/>
              <a:sym typeface="Calibri"/>
            </a:endParaRPr>
          </a:p>
          <a:p>
            <a:pPr marL="759142" marR="0" lvl="1" indent="-469899"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TItle I Schoolwide Plan </a:t>
            </a:r>
            <a:endParaRPr sz="2200" b="0" i="0" u="none" strike="noStrike" cap="none">
              <a:solidFill>
                <a:schemeClr val="dk1"/>
              </a:solidFill>
              <a:latin typeface="Calibri"/>
              <a:ea typeface="Calibri"/>
              <a:cs typeface="Calibri"/>
              <a:sym typeface="Calibri"/>
            </a:endParaRPr>
          </a:p>
          <a:p>
            <a:pPr marL="301943" marR="0" lvl="1" indent="0" algn="l" rtl="0">
              <a:lnSpc>
                <a:spcPct val="100000"/>
              </a:lnSpc>
              <a:spcBef>
                <a:spcPts val="400"/>
              </a:spcBef>
              <a:spcAft>
                <a:spcPts val="0"/>
              </a:spcAft>
              <a:buClr>
                <a:schemeClr val="dk2"/>
              </a:buClr>
              <a:buSzPts val="2000"/>
              <a:buFont typeface="Calibri"/>
              <a:buNone/>
            </a:pPr>
            <a:r>
              <a:rPr lang="en-US" sz="2200" b="0" i="0" u="none" strike="noStrike" cap="non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188" name="Google Shape;188;p13"/>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4"/>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195" name="Google Shape;195;p14"/>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As a parent or family member you are a vital part of your child’s success.</a:t>
            </a:r>
            <a:endParaRPr sz="15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2"/>
              </a:buClr>
              <a:buSzPts val="2100"/>
              <a:buFont typeface="Calibri"/>
              <a:buChar char="❖"/>
            </a:pPr>
            <a:r>
              <a:rPr lang="en-US" sz="2100" b="0" i="0" u="none" strike="noStrike" cap="none">
                <a:solidFill>
                  <a:schemeClr val="dk1"/>
                </a:solidFill>
                <a:latin typeface="Calibri"/>
                <a:ea typeface="Calibri"/>
                <a:cs typeface="Calibri"/>
                <a:sym typeface="Calibri"/>
              </a:rPr>
              <a:t>So that you can be as active as possible in your child’s school success we will:</a:t>
            </a:r>
            <a:endParaRPr sz="1900" b="0" i="0" u="none" strike="noStrike" cap="none">
              <a:solidFill>
                <a:schemeClr val="dk1"/>
              </a:solidFill>
              <a:latin typeface="Calibri"/>
              <a:ea typeface="Calibri"/>
              <a:cs typeface="Calibri"/>
              <a:sym typeface="Calibri"/>
            </a:endParaRPr>
          </a:p>
          <a:p>
            <a:pPr marL="486918" marR="0" lvl="1" indent="-292100" algn="l" rtl="0">
              <a:lnSpc>
                <a:spcPct val="100000"/>
              </a:lnSpc>
              <a:spcBef>
                <a:spcPts val="360"/>
              </a:spcBef>
              <a:spcAft>
                <a:spcPts val="0"/>
              </a:spcAft>
              <a:buClr>
                <a:schemeClr val="dk2"/>
              </a:buClr>
              <a:buSzPts val="1900"/>
              <a:buFont typeface="Calibri"/>
              <a:buChar char="➢"/>
            </a:pPr>
            <a:r>
              <a:rPr lang="en-US" sz="1900" b="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b="0" i="0" u="none" strike="noStrike" cap="none">
              <a:solidFill>
                <a:schemeClr val="dk1"/>
              </a:solidFill>
              <a:latin typeface="Calibri"/>
              <a:ea typeface="Calibri"/>
              <a:cs typeface="Calibri"/>
              <a:sym typeface="Calibri"/>
            </a:endParaRPr>
          </a:p>
          <a:p>
            <a:pPr marL="486918" marR="0" lvl="1" indent="-292100" algn="l" rtl="0">
              <a:lnSpc>
                <a:spcPct val="100000"/>
              </a:lnSpc>
              <a:spcBef>
                <a:spcPts val="360"/>
              </a:spcBef>
              <a:spcAft>
                <a:spcPts val="0"/>
              </a:spcAft>
              <a:buClr>
                <a:schemeClr val="dk2"/>
              </a:buClr>
              <a:buSzPts val="1900"/>
              <a:buFont typeface="Calibri"/>
              <a:buChar char="➢"/>
            </a:pPr>
            <a:r>
              <a:rPr lang="en-US" sz="1900" b="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b="0" i="0" u="none" strike="noStrike" cap="none">
              <a:solidFill>
                <a:schemeClr val="dk1"/>
              </a:solidFill>
              <a:latin typeface="Calibri"/>
              <a:ea typeface="Calibri"/>
              <a:cs typeface="Calibri"/>
              <a:sym typeface="Calibri"/>
            </a:endParaRPr>
          </a:p>
          <a:p>
            <a:pPr marL="486918" marR="0" lvl="1" indent="-292100" algn="l" rtl="0">
              <a:lnSpc>
                <a:spcPct val="100000"/>
              </a:lnSpc>
              <a:spcBef>
                <a:spcPts val="360"/>
              </a:spcBef>
              <a:spcAft>
                <a:spcPts val="0"/>
              </a:spcAft>
              <a:buClr>
                <a:schemeClr val="dk2"/>
              </a:buClr>
              <a:buSzPts val="1900"/>
              <a:buFont typeface="Calibri"/>
              <a:buChar char="➢"/>
            </a:pPr>
            <a:r>
              <a:rPr lang="en-US" sz="1900" b="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b="0" i="0" u="none" strike="noStrike" cap="none">
              <a:solidFill>
                <a:schemeClr val="dk1"/>
              </a:solidFill>
              <a:latin typeface="Calibri"/>
              <a:ea typeface="Calibri"/>
              <a:cs typeface="Calibri"/>
              <a:sym typeface="Calibri"/>
            </a:endParaRPr>
          </a:p>
          <a:p>
            <a:pPr marL="486918" marR="0" lvl="1" indent="-292100" algn="l" rtl="0">
              <a:lnSpc>
                <a:spcPct val="100000"/>
              </a:lnSpc>
              <a:spcBef>
                <a:spcPts val="360"/>
              </a:spcBef>
              <a:spcAft>
                <a:spcPts val="0"/>
              </a:spcAft>
              <a:buClr>
                <a:schemeClr val="dk2"/>
              </a:buClr>
              <a:buSzPts val="1900"/>
              <a:buFont typeface="Calibri"/>
              <a:buChar char="➢"/>
            </a:pPr>
            <a:r>
              <a:rPr lang="en-US" sz="1900" b="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b="0" i="0" u="none" strike="noStrike" cap="none">
              <a:solidFill>
                <a:schemeClr val="dk1"/>
              </a:solidFill>
              <a:latin typeface="Calibri"/>
              <a:ea typeface="Calibri"/>
              <a:cs typeface="Calibri"/>
              <a:sym typeface="Calibri"/>
            </a:endParaRPr>
          </a:p>
          <a:p>
            <a:pPr marL="486918" marR="0" lvl="1" indent="-292100" algn="l" rtl="0">
              <a:lnSpc>
                <a:spcPct val="100000"/>
              </a:lnSpc>
              <a:spcBef>
                <a:spcPts val="360"/>
              </a:spcBef>
              <a:spcAft>
                <a:spcPts val="0"/>
              </a:spcAft>
              <a:buClr>
                <a:schemeClr val="dk2"/>
              </a:buClr>
              <a:buSzPts val="1900"/>
              <a:buFont typeface="Calibri"/>
              <a:buChar char="➢"/>
            </a:pPr>
            <a:r>
              <a:rPr lang="en-US" sz="1900" b="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b="0" i="0" u="none" strike="noStrike" cap="none">
              <a:solidFill>
                <a:schemeClr val="dk1"/>
              </a:solidFill>
              <a:latin typeface="Calibri"/>
              <a:ea typeface="Calibri"/>
              <a:cs typeface="Calibri"/>
              <a:sym typeface="Calibri"/>
            </a:endParaRPr>
          </a:p>
          <a:p>
            <a:pPr marL="486918" marR="0" lvl="1" indent="-292100" algn="l" rtl="0">
              <a:lnSpc>
                <a:spcPct val="100000"/>
              </a:lnSpc>
              <a:spcBef>
                <a:spcPts val="360"/>
              </a:spcBef>
              <a:spcAft>
                <a:spcPts val="0"/>
              </a:spcAft>
              <a:buClr>
                <a:schemeClr val="dk2"/>
              </a:buClr>
              <a:buSzPts val="1900"/>
              <a:buFont typeface="Calibri"/>
              <a:buChar char="➢"/>
            </a:pPr>
            <a:r>
              <a:rPr lang="en-US" sz="1900" b="0" i="0" u="none" strike="noStrike" cap="none">
                <a:solidFill>
                  <a:schemeClr val="dk1"/>
                </a:solidFill>
                <a:latin typeface="Calibri"/>
                <a:ea typeface="Calibri"/>
                <a:cs typeface="Calibri"/>
                <a:sym typeface="Calibri"/>
              </a:rPr>
              <a:t>Inform you on where to locate a copy of the Title I Complaint Procedures.</a:t>
            </a:r>
            <a:endParaRPr sz="1900" b="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5"/>
          <p:cNvSpPr txBox="1"/>
          <p:nvPr/>
        </p:nvSpPr>
        <p:spPr>
          <a:xfrm>
            <a:off x="266700" y="1077913"/>
            <a:ext cx="8610600" cy="492283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rgbClr val="000000"/>
              </a:buClr>
              <a:buSzPts val="2900"/>
              <a:buFont typeface="Arial"/>
              <a:buNone/>
            </a:pPr>
            <a:r>
              <a:rPr lang="en-US" sz="2900" b="0" i="0" u="none" strike="noStrike" cap="none" dirty="0">
                <a:solidFill>
                  <a:schemeClr val="dk1"/>
                </a:solidFill>
                <a:latin typeface="Calibri"/>
                <a:ea typeface="Calibri"/>
                <a:cs typeface="Calibri"/>
                <a:sym typeface="Calibri"/>
              </a:rPr>
              <a:t>An area/room has been established to house resource materials for parents and families to access as needed.</a:t>
            </a:r>
            <a:endParaRPr sz="1900" b="0" i="0" u="none" strike="noStrike" cap="none" dirty="0">
              <a:solidFill>
                <a:schemeClr val="dk1"/>
              </a:solidFill>
              <a:latin typeface="Calibri"/>
              <a:ea typeface="Calibri"/>
              <a:cs typeface="Calibri"/>
              <a:sym typeface="Calibri"/>
            </a:endParaRPr>
          </a:p>
          <a:p>
            <a:pPr marL="91440" marR="0" lvl="0" indent="-184150" algn="l" rtl="0">
              <a:lnSpc>
                <a:spcPct val="100000"/>
              </a:lnSpc>
              <a:spcBef>
                <a:spcPts val="560"/>
              </a:spcBef>
              <a:spcAft>
                <a:spcPts val="0"/>
              </a:spcAft>
              <a:buClr>
                <a:schemeClr val="dk2"/>
              </a:buClr>
              <a:buSzPts val="2900"/>
              <a:buFont typeface="Calibri"/>
              <a:buChar char="•"/>
            </a:pPr>
            <a:r>
              <a:rPr lang="en-US" sz="2900" b="0" i="0" u="none" strike="noStrike" cap="none"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b="0" i="0" u="none" strike="noStrike" cap="none" dirty="0">
              <a:solidFill>
                <a:schemeClr val="dk1"/>
              </a:solidFill>
              <a:latin typeface="Calibri"/>
              <a:ea typeface="Calibri"/>
              <a:cs typeface="Calibri"/>
              <a:sym typeface="Calibri"/>
            </a:endParaRPr>
          </a:p>
          <a:p>
            <a:pPr marL="91440" marR="0" lvl="0" indent="-184150" algn="l" rtl="0">
              <a:lnSpc>
                <a:spcPct val="100000"/>
              </a:lnSpc>
              <a:spcBef>
                <a:spcPts val="560"/>
              </a:spcBef>
              <a:spcAft>
                <a:spcPts val="0"/>
              </a:spcAft>
              <a:buClr>
                <a:schemeClr val="dk2"/>
              </a:buClr>
              <a:buSzPts val="2900"/>
              <a:buFont typeface="Calibri"/>
              <a:buChar char="•"/>
            </a:pPr>
            <a:r>
              <a:rPr lang="en-US" sz="2900" b="0" i="0" u="none" strike="noStrike" cap="none" dirty="0">
                <a:solidFill>
                  <a:schemeClr val="dk1"/>
                </a:solidFill>
                <a:latin typeface="Calibri"/>
                <a:ea typeface="Calibri"/>
                <a:cs typeface="Calibri"/>
                <a:sym typeface="Calibri"/>
              </a:rPr>
              <a:t>Our Parent &amp; Family Resource Area is located in </a:t>
            </a:r>
            <a:r>
              <a:rPr lang="en-US" sz="2900" dirty="0">
                <a:solidFill>
                  <a:srgbClr val="FF0000"/>
                </a:solidFill>
                <a:latin typeface="Calibri"/>
                <a:ea typeface="Calibri"/>
                <a:cs typeface="Calibri"/>
                <a:sym typeface="Calibri"/>
              </a:rPr>
              <a:t>the Media Center</a:t>
            </a:r>
            <a:endParaRPr sz="1900" b="0" i="0" u="none" strike="noStrike" cap="none" dirty="0">
              <a:solidFill>
                <a:srgbClr val="FF0000"/>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b="0" i="0" u="none" strike="noStrike" cap="none" dirty="0">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02" name="Google Shape;202;p15"/>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6"/>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09" name="Google Shape;209;p16"/>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lnSpc>
                <a:spcPct val="100000"/>
              </a:lnSpc>
              <a:spcBef>
                <a:spcPts val="40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You are your child’s first teacher.</a:t>
            </a:r>
            <a:endParaRPr sz="21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You have the ability to influence your child’s education more than any teacher or school.</a:t>
            </a:r>
            <a:endParaRPr sz="21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You know your child best:</a:t>
            </a:r>
            <a:endParaRPr sz="2100" b="0" i="0" u="none" strike="noStrike" cap="none">
              <a:solidFill>
                <a:schemeClr val="dk1"/>
              </a:solidFill>
              <a:latin typeface="Calibri"/>
              <a:ea typeface="Calibri"/>
              <a:cs typeface="Calibri"/>
              <a:sym typeface="Calibri"/>
            </a:endParaRPr>
          </a:p>
          <a:p>
            <a:pPr marL="914400" marR="0" lvl="1"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Share information about your child’s interests and abilities with teachers</a:t>
            </a:r>
            <a:endParaRPr sz="2100" b="0" i="0" u="none" strike="noStrike" cap="none">
              <a:solidFill>
                <a:schemeClr val="dk1"/>
              </a:solidFill>
              <a:latin typeface="Calibri"/>
              <a:ea typeface="Calibri"/>
              <a:cs typeface="Calibri"/>
              <a:sym typeface="Calibri"/>
            </a:endParaRPr>
          </a:p>
          <a:p>
            <a:pPr marL="914400" marR="0" lvl="1"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Ask to see assessment results</a:t>
            </a:r>
            <a:endParaRPr sz="1500" b="0" i="0" u="none" strike="noStrike" cap="none">
              <a:solidFill>
                <a:srgbClr val="000000"/>
              </a:solidFill>
              <a:latin typeface="Calibri"/>
              <a:ea typeface="Calibri"/>
              <a:cs typeface="Calibri"/>
              <a:sym typeface="Calibri"/>
            </a:endParaRPr>
          </a:p>
          <a:p>
            <a:pPr marL="914400" marR="0" lvl="1"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b="0" i="0" u="none" strike="noStrike" cap="none">
              <a:solidFill>
                <a:schemeClr val="dk1"/>
              </a:solidFill>
              <a:latin typeface="Calibri"/>
              <a:ea typeface="Calibri"/>
              <a:cs typeface="Calibri"/>
              <a:sym typeface="Calibri"/>
            </a:endParaRPr>
          </a:p>
          <a:p>
            <a:pPr marL="914400" marR="0" lvl="1"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Be knowledgeable of grade level expectations</a:t>
            </a:r>
            <a:endParaRPr sz="2100" b="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b="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10" name="Google Shape;210;p16"/>
          <p:cNvPicPr preferRelativeResize="0"/>
          <p:nvPr/>
        </p:nvPicPr>
        <p:blipFill rotWithShape="1">
          <a:blip r:embed="rId3">
            <a:alphaModFix/>
          </a:blip>
          <a:srcRect/>
          <a:stretch/>
        </p:blipFill>
        <p:spPr>
          <a:xfrm rot="3183229">
            <a:off x="7673600" y="334325"/>
            <a:ext cx="1305350" cy="1305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7"/>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17" name="Google Shape;217;p17"/>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8"/>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23" name="Google Shape;223;p18"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9"/>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29" name="Google Shape;229;p19"/>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F3F3F"/>
              </a:buClr>
              <a:buSzPts val="3600"/>
              <a:buFont typeface="Noto Sans Symbols"/>
              <a:buNone/>
            </a:pPr>
            <a:endParaRPr sz="2800" b="0" i="0" u="none" strike="noStrike" cap="none" dirty="0">
              <a:solidFill>
                <a:srgbClr val="3F3F3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3F3F3F"/>
              </a:buClr>
              <a:buSzPts val="3600"/>
              <a:buFont typeface="Noto Sans Symbols"/>
              <a:buNone/>
            </a:pPr>
            <a:r>
              <a:rPr lang="en-US" sz="2800" b="0" i="0" u="none" strike="noStrike" cap="none" dirty="0">
                <a:solidFill>
                  <a:schemeClr val="dk1"/>
                </a:solidFill>
                <a:latin typeface="Calibri"/>
                <a:ea typeface="Calibri"/>
                <a:cs typeface="Calibri"/>
                <a:sym typeface="Calibri"/>
              </a:rPr>
              <a:t>Be sure to review and sign:</a:t>
            </a:r>
            <a:endParaRPr sz="1800" b="0" i="0" u="none" strike="noStrike" cap="none" dirty="0">
              <a:solidFill>
                <a:schemeClr val="dk1"/>
              </a:solidFill>
              <a:latin typeface="Calibri"/>
              <a:ea typeface="Calibri"/>
              <a:cs typeface="Calibri"/>
              <a:sym typeface="Calibri"/>
            </a:endParaRPr>
          </a:p>
          <a:p>
            <a:pPr marL="731520" marR="0" lvl="0" indent="-274318" algn="l" rtl="0">
              <a:lnSpc>
                <a:spcPct val="100000"/>
              </a:lnSpc>
              <a:spcBef>
                <a:spcPts val="720"/>
              </a:spcBef>
              <a:spcAft>
                <a:spcPts val="0"/>
              </a:spcAft>
              <a:buClr>
                <a:schemeClr val="dk2"/>
              </a:buClr>
              <a:buSzPts val="3600"/>
              <a:buFont typeface="Calibri"/>
              <a:buChar char="❑"/>
            </a:pPr>
            <a:r>
              <a:rPr lang="en-US" sz="2800" b="0" i="0" u="none" strike="noStrike" cap="none" dirty="0">
                <a:solidFill>
                  <a:schemeClr val="dk1"/>
                </a:solidFill>
                <a:latin typeface="Calibri"/>
                <a:ea typeface="Calibri"/>
                <a:cs typeface="Calibri"/>
                <a:sym typeface="Calibri"/>
              </a:rPr>
              <a:t>Title I Annual Meeting Parent Evaluation Form</a:t>
            </a:r>
            <a:endParaRPr sz="1800" b="0" i="0" u="none" strike="noStrike" cap="none" dirty="0">
              <a:solidFill>
                <a:schemeClr val="dk1"/>
              </a:solidFill>
              <a:latin typeface="Calibri"/>
              <a:ea typeface="Calibri"/>
              <a:cs typeface="Calibri"/>
              <a:sym typeface="Calibri"/>
            </a:endParaRPr>
          </a:p>
          <a:p>
            <a:pPr marL="731520" marR="0" lvl="0" indent="-274318" algn="l" rtl="0">
              <a:lnSpc>
                <a:spcPct val="100000"/>
              </a:lnSpc>
              <a:spcBef>
                <a:spcPts val="720"/>
              </a:spcBef>
              <a:spcAft>
                <a:spcPts val="0"/>
              </a:spcAft>
              <a:buClr>
                <a:schemeClr val="dk2"/>
              </a:buClr>
              <a:buSzPts val="3600"/>
              <a:buFont typeface="Calibri"/>
              <a:buChar char="❑"/>
            </a:pPr>
            <a:r>
              <a:rPr lang="en-US" sz="2800" b="0" i="0" u="none" strike="noStrike" cap="none" dirty="0">
                <a:solidFill>
                  <a:schemeClr val="dk1"/>
                </a:solidFill>
                <a:latin typeface="Calibri"/>
                <a:ea typeface="Calibri"/>
                <a:cs typeface="Calibri"/>
                <a:sym typeface="Calibri"/>
              </a:rPr>
              <a:t>The Title I Parents’ Rights Letter </a:t>
            </a:r>
            <a:endParaRPr sz="2800" b="0" i="0" u="none" strike="noStrike" cap="none" dirty="0">
              <a:solidFill>
                <a:schemeClr val="dk1"/>
              </a:solidFill>
              <a:latin typeface="Calibri"/>
              <a:ea typeface="Calibri"/>
              <a:cs typeface="Calibri"/>
              <a:sym typeface="Calibri"/>
            </a:endParaRPr>
          </a:p>
          <a:p>
            <a:pPr marL="731520" marR="0" lvl="0" indent="-274318" algn="l" rtl="0">
              <a:lnSpc>
                <a:spcPct val="100000"/>
              </a:lnSpc>
              <a:spcBef>
                <a:spcPts val="720"/>
              </a:spcBef>
              <a:spcAft>
                <a:spcPts val="0"/>
              </a:spcAft>
              <a:buClr>
                <a:schemeClr val="dk2"/>
              </a:buClr>
              <a:buSzPts val="3600"/>
              <a:buFont typeface="Calibri"/>
              <a:buChar char="❑"/>
            </a:pPr>
            <a:r>
              <a:rPr lang="en-US" sz="2800" b="0" i="0" u="none" strike="noStrike" cap="none" dirty="0">
                <a:solidFill>
                  <a:schemeClr val="dk1"/>
                </a:solidFill>
                <a:latin typeface="Calibri"/>
                <a:ea typeface="Calibri"/>
                <a:cs typeface="Calibri"/>
                <a:sym typeface="Calibri"/>
              </a:rPr>
              <a:t>Home – School Compact</a:t>
            </a:r>
            <a:endParaRPr sz="2800" b="0" i="0" u="none" strike="noStrike" cap="none" dirty="0">
              <a:solidFill>
                <a:schemeClr val="dk1"/>
              </a:solidFill>
              <a:latin typeface="Calibri"/>
              <a:ea typeface="Calibri"/>
              <a:cs typeface="Calibri"/>
              <a:sym typeface="Calibri"/>
            </a:endParaRPr>
          </a:p>
          <a:p>
            <a:pPr marL="301943" marR="0" lvl="1" indent="0" algn="l" rtl="0">
              <a:lnSpc>
                <a:spcPct val="100000"/>
              </a:lnSpc>
              <a:spcBef>
                <a:spcPts val="560"/>
              </a:spcBef>
              <a:spcAft>
                <a:spcPts val="0"/>
              </a:spcAft>
              <a:buClr>
                <a:schemeClr val="dk1"/>
              </a:buClr>
              <a:buSzPts val="2800"/>
              <a:buFont typeface="Gill Sans"/>
              <a:buNone/>
            </a:pPr>
            <a:endParaRPr sz="2800" b="0" i="0" u="none" strike="noStrike" cap="none" dirty="0">
              <a:solidFill>
                <a:schemeClr val="dk1"/>
              </a:solidFill>
              <a:latin typeface="Calibri"/>
              <a:ea typeface="Calibri"/>
              <a:cs typeface="Calibri"/>
              <a:sym typeface="Calibri"/>
            </a:endParaRPr>
          </a:p>
          <a:p>
            <a:pPr marL="457200" marR="0" lvl="0" indent="-254000" algn="l" rtl="0">
              <a:lnSpc>
                <a:spcPct val="100000"/>
              </a:lnSpc>
              <a:spcBef>
                <a:spcPts val="640"/>
              </a:spcBef>
              <a:spcAft>
                <a:spcPts val="0"/>
              </a:spcAft>
              <a:buClr>
                <a:srgbClr val="03042B"/>
              </a:buClr>
              <a:buSzPts val="3200"/>
              <a:buFont typeface="Noto Sans Symbols"/>
              <a:buNone/>
            </a:pPr>
            <a:endParaRPr sz="3200" b="0" i="0" u="none" strike="noStrike" cap="none" dirty="0">
              <a:solidFill>
                <a:srgbClr val="3F3F3F"/>
              </a:solidFill>
              <a:latin typeface="Trebuchet MS"/>
              <a:ea typeface="Trebuchet MS"/>
              <a:cs typeface="Trebuchet MS"/>
              <a:sym typeface="Trebuchet MS"/>
            </a:endParaRPr>
          </a:p>
          <a:p>
            <a:pPr marL="457200" marR="0" lvl="0" indent="-254000" algn="l" rtl="0">
              <a:lnSpc>
                <a:spcPct val="100000"/>
              </a:lnSpc>
              <a:spcBef>
                <a:spcPts val="640"/>
              </a:spcBef>
              <a:spcAft>
                <a:spcPts val="0"/>
              </a:spcAft>
              <a:buClr>
                <a:srgbClr val="03042B"/>
              </a:buClr>
              <a:buSzPts val="3200"/>
              <a:buFont typeface="Noto Sans Symbols"/>
              <a:buNone/>
            </a:pPr>
            <a:endParaRPr sz="3200" b="0" i="0" u="none" strike="noStrike" cap="none" dirty="0">
              <a:solidFill>
                <a:srgbClr val="3F3F3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2"/>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chemeClr val="dk1"/>
              </a:buClr>
              <a:buSzPts val="2400"/>
              <a:buFont typeface="Gill Sans"/>
              <a:buNone/>
            </a:pPr>
            <a:endParaRPr sz="2400" b="0" i="0" u="none" strike="noStrike" cap="none">
              <a:solidFill>
                <a:schemeClr val="lt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2000" b="0" i="0" u="none" strike="noStrike" cap="none">
              <a:solidFill>
                <a:schemeClr val="dk1"/>
              </a:solidFill>
              <a:latin typeface="Gill Sans"/>
              <a:ea typeface="Gill Sans"/>
              <a:cs typeface="Gill Sans"/>
              <a:sym typeface="Gill Sans"/>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1BA3-D222-4C31-9768-357B32DE88A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07D8BA7-4120-4184-97A1-334D589E60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9135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3"/>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48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Title I is the major component of the Elementary and Secondary Education Act (ESEA) and the largest Federal assistance program for our nation’s schools.</a:t>
            </a:r>
            <a:endParaRPr sz="1600" b="0" i="0" u="none" strike="noStrike" cap="none">
              <a:solidFill>
                <a:schemeClr val="dk1"/>
              </a:solidFill>
              <a:latin typeface="Calibri"/>
              <a:ea typeface="Calibri"/>
              <a:cs typeface="Calibri"/>
              <a:sym typeface="Calibri"/>
            </a:endParaRPr>
          </a:p>
          <a:p>
            <a:pPr marL="0" marR="0" lvl="0" indent="0" algn="l" rtl="0">
              <a:lnSpc>
                <a:spcPct val="80000"/>
              </a:lnSpc>
              <a:spcBef>
                <a:spcPts val="48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1" i="1" u="none" strike="noStrike" cap="none">
                <a:solidFill>
                  <a:schemeClr val="dk1"/>
                </a:solidFill>
                <a:latin typeface="Calibri"/>
                <a:ea typeface="Calibri"/>
                <a:cs typeface="Calibri"/>
                <a:sym typeface="Calibri"/>
              </a:rPr>
              <a:t>Alachua County’s Title I Mission</a:t>
            </a:r>
            <a:endParaRPr sz="3000" b="1" i="1" u="none" strike="noStrike" cap="none">
              <a:solidFill>
                <a:schemeClr val="dk1"/>
              </a:solidFill>
              <a:latin typeface="Calibri"/>
              <a:ea typeface="Calibri"/>
              <a:cs typeface="Calibri"/>
              <a:sym typeface="Calibri"/>
            </a:endParaRPr>
          </a:p>
          <a:p>
            <a:pPr marL="0" marR="0" lvl="0" indent="0" algn="ctr" rtl="0">
              <a:lnSpc>
                <a:spcPct val="100000"/>
              </a:lnSpc>
              <a:spcBef>
                <a:spcPts val="130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The purpose of Title I is to ensure that all children have a fair, equitable, and significant opportunity to obtain a high-quality education and reach, at minimum, proficiency on challenging state academic achievement standards and assessments.</a:t>
            </a:r>
            <a:endParaRPr sz="3000" b="0" i="0" u="none" strike="noStrike" cap="none">
              <a:solidFill>
                <a:schemeClr val="dk1"/>
              </a:solidFill>
              <a:latin typeface="Calibri"/>
              <a:ea typeface="Calibri"/>
              <a:cs typeface="Calibri"/>
              <a:sym typeface="Calibri"/>
            </a:endParaRPr>
          </a:p>
          <a:p>
            <a:pPr marL="0" marR="0" lvl="0" indent="0" algn="l" rtl="0">
              <a:lnSpc>
                <a:spcPct val="80000"/>
              </a:lnSpc>
              <a:spcBef>
                <a:spcPts val="1300"/>
              </a:spcBef>
              <a:spcAft>
                <a:spcPts val="0"/>
              </a:spcAft>
              <a:buClr>
                <a:srgbClr val="000000"/>
              </a:buClr>
              <a:buSzPts val="3000"/>
              <a:buFont typeface="Arial"/>
              <a:buNone/>
            </a:pPr>
            <a:endParaRPr sz="30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27" name="Google Shape;127;p4"/>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FDOE allocates funds to the District.</a:t>
            </a:r>
            <a:endParaRPr sz="2400" b="0" i="0" u="none" strike="noStrike" cap="none">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Our School implements a </a:t>
            </a:r>
            <a:r>
              <a:rPr lang="en-US" sz="2400">
                <a:solidFill>
                  <a:srgbClr val="FF0000"/>
                </a:solidFill>
                <a:latin typeface="Trebuchet MS"/>
                <a:ea typeface="Trebuchet MS"/>
                <a:cs typeface="Trebuchet MS"/>
                <a:sym typeface="Trebuchet MS"/>
              </a:rPr>
              <a:t>Schoolwide Title 1 program.</a:t>
            </a:r>
            <a:endParaRPr sz="1800" b="0" i="0" u="none" strike="noStrike" cap="none">
              <a:solidFill>
                <a:srgbClr val="FF0000"/>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34" name="Google Shape;134;p5"/>
          <p:cNvSpPr txBox="1"/>
          <p:nvPr/>
        </p:nvSpPr>
        <p:spPr>
          <a:xfrm>
            <a:off x="213550" y="1219200"/>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Calibri"/>
              <a:buNone/>
            </a:pPr>
            <a:r>
              <a:rPr lang="en-US" sz="1800" b="0" i="0" u="none" strike="noStrike" cap="none" dirty="0">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Additional Personnel to support our students and teachers</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Additional classroom materials and equipment</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Technology</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Supplemental web-based programs</a:t>
            </a:r>
            <a:endParaRPr sz="1800" b="0" i="0" u="none" strike="noStrike" cap="none" dirty="0">
              <a:solidFill>
                <a:schemeClr val="dk1"/>
              </a:solidFill>
              <a:latin typeface="Trebuchet MS"/>
              <a:ea typeface="Trebuchet MS"/>
              <a:cs typeface="Trebuchet MS"/>
              <a:sym typeface="Trebuchet MS"/>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Supplemental curriculum</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Small group intervention</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Additional Professional Development</a:t>
            </a:r>
            <a:endParaRPr sz="1800" b="0" i="0" u="none" strike="noStrike" cap="none" dirty="0">
              <a:solidFill>
                <a:schemeClr val="dk1"/>
              </a:solidFill>
              <a:latin typeface="Trebuchet MS"/>
              <a:ea typeface="Trebuchet MS"/>
              <a:cs typeface="Trebuchet MS"/>
              <a:sym typeface="Trebuchet MS"/>
            </a:endParaRPr>
          </a:p>
          <a:p>
            <a:pPr marL="274320" marR="0" lvl="0" indent="-160020" algn="l" rtl="0">
              <a:lnSpc>
                <a:spcPct val="100000"/>
              </a:lnSpc>
              <a:spcBef>
                <a:spcPts val="360"/>
              </a:spcBef>
              <a:spcAft>
                <a:spcPts val="0"/>
              </a:spcAft>
              <a:buClr>
                <a:schemeClr val="dk2"/>
              </a:buClr>
              <a:buSzPts val="1800"/>
              <a:buFont typeface="Trebuchet MS"/>
              <a:buNone/>
            </a:pPr>
            <a:endParaRPr sz="18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360"/>
              </a:spcBef>
              <a:spcAft>
                <a:spcPts val="0"/>
              </a:spcAft>
              <a:buClr>
                <a:schemeClr val="dk2"/>
              </a:buClr>
              <a:buSzPts val="1800"/>
              <a:buFont typeface="Calibri"/>
              <a:buNone/>
            </a:pPr>
            <a:r>
              <a:rPr lang="en-US" sz="1800" b="0" i="0" u="none" strike="noStrike" cap="none" dirty="0">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360"/>
              </a:spcBef>
              <a:spcAft>
                <a:spcPts val="0"/>
              </a:spcAft>
              <a:buClr>
                <a:schemeClr val="dk2"/>
              </a:buClr>
              <a:buSzPts val="1800"/>
              <a:buFont typeface="Calibri"/>
              <a:buNone/>
            </a:pPr>
            <a:r>
              <a:rPr lang="en-US" sz="1800" b="0" i="0" u="none" strike="noStrike" cap="none" dirty="0">
                <a:solidFill>
                  <a:schemeClr val="dk1"/>
                </a:solidFill>
                <a:latin typeface="Trebuchet MS"/>
                <a:ea typeface="Trebuchet MS"/>
                <a:cs typeface="Trebuchet MS"/>
                <a:sym typeface="Trebuchet MS"/>
              </a:rPr>
              <a:t> throughout the year as well as:</a:t>
            </a:r>
            <a:endParaRPr sz="1800" b="0" i="0" u="none" strike="noStrike" cap="none" dirty="0">
              <a:solidFill>
                <a:schemeClr val="dk1"/>
              </a:solidFill>
              <a:latin typeface="Century Gothic"/>
              <a:ea typeface="Century Gothic"/>
              <a:cs typeface="Century Gothic"/>
              <a:sym typeface="Century Gothic"/>
            </a:endParaRPr>
          </a:p>
          <a:p>
            <a:pPr marL="914400" marR="0" lvl="1" indent="-457200" algn="l" rtl="0">
              <a:lnSpc>
                <a:spcPct val="100000"/>
              </a:lnSpc>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Resources in our Parent &amp; Family Resource Area</a:t>
            </a:r>
            <a:endParaRPr sz="1800" b="0" i="0" u="none" strike="noStrike" cap="none" dirty="0">
              <a:solidFill>
                <a:schemeClr val="dk1"/>
              </a:solidFill>
              <a:latin typeface="Century Gothic"/>
              <a:ea typeface="Century Gothic"/>
              <a:cs typeface="Century Gothic"/>
              <a:sym typeface="Century Gothic"/>
            </a:endParaRPr>
          </a:p>
          <a:p>
            <a:pPr marL="914400" marR="0" lvl="1" indent="-457200" algn="l" rtl="0">
              <a:lnSpc>
                <a:spcPct val="100000"/>
              </a:lnSpc>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Student Planners and/or Home-School Communication Folders</a:t>
            </a:r>
            <a:endParaRPr sz="1800" b="0" i="0" u="none" strike="noStrike" cap="none" dirty="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41" name="Google Shape;141;p6"/>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a:solidFill>
                <a:schemeClr val="dk1"/>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rebuchet MS"/>
              <a:ea typeface="Trebuchet MS"/>
              <a:cs typeface="Trebuchet MS"/>
              <a:sym typeface="Trebuchet MS"/>
            </a:endParaRPr>
          </a:p>
          <a:p>
            <a:pPr marL="342900" marR="0" lvl="0" indent="-342900" algn="l" rtl="0">
              <a:lnSpc>
                <a:spcPct val="100000"/>
              </a:lnSpc>
              <a:spcBef>
                <a:spcPts val="48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a:solidFill>
                <a:schemeClr val="dk1"/>
              </a:solidFill>
              <a:latin typeface="Century Gothic"/>
              <a:ea typeface="Century Gothic"/>
              <a:cs typeface="Century Gothic"/>
              <a:sym typeface="Century Gothic"/>
            </a:endParaRPr>
          </a:p>
          <a:p>
            <a:pPr marL="742950" marR="0" lvl="1" indent="-285750" algn="l" rtl="0">
              <a:lnSpc>
                <a:spcPct val="100000"/>
              </a:lnSpc>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lnSpc>
                <a:spcPct val="100000"/>
              </a:lnSpc>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lnSpc>
                <a:spcPct val="100000"/>
              </a:lnSpc>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Input Evaluations of Parent-Family Engagement activities and trainings</a:t>
            </a: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47" name="Google Shape;147;p7"/>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Noto Sans Symbols"/>
              <a:buNone/>
            </a:pPr>
            <a:r>
              <a:rPr lang="en-US" sz="2700" b="0" i="0" u="none" strike="noStrike" cap="none">
                <a:solidFill>
                  <a:schemeClr val="dk1"/>
                </a:solidFill>
                <a:latin typeface="Calibri"/>
                <a:ea typeface="Calibri"/>
                <a:cs typeface="Calibri"/>
                <a:sym typeface="Calibri"/>
              </a:rPr>
              <a:t>The Title I Budgets, including Part A Basic and Parent &amp; Family Engagement is discussed annually with parents and documented by minutes from this Title I Parent Meeting.</a:t>
            </a:r>
            <a:endParaRPr sz="21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rgbClr val="03042B"/>
              </a:buClr>
              <a:buSzPts val="2400"/>
              <a:buFont typeface="Noto Sans Symbols"/>
              <a:buNone/>
            </a:pPr>
            <a:endParaRPr sz="2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2400"/>
              <a:buFont typeface="Noto Sans Symbols"/>
              <a:buNone/>
            </a:pPr>
            <a:r>
              <a:rPr lang="en-US" sz="2700" b="0" i="0" u="none" strike="noStrike" cap="none">
                <a:solidFill>
                  <a:schemeClr val="dk1"/>
                </a:solidFill>
                <a:latin typeface="Calibri"/>
                <a:ea typeface="Calibri"/>
                <a:cs typeface="Calibri"/>
                <a:sym typeface="Calibri"/>
              </a:rPr>
              <a:t>A copy of the school’s Title I Budgets (Part A Basic/PFE) is available in the Parent &amp; Family Resource Area Notebook located in </a:t>
            </a:r>
            <a:r>
              <a:rPr lang="en-US" sz="2700">
                <a:solidFill>
                  <a:srgbClr val="FF0000"/>
                </a:solidFill>
                <a:latin typeface="Calibri"/>
                <a:ea typeface="Calibri"/>
                <a:cs typeface="Calibri"/>
                <a:sym typeface="Calibri"/>
              </a:rPr>
              <a:t>the media center.</a:t>
            </a:r>
            <a:endParaRPr sz="2100" b="0" i="0" u="none" strike="noStrike" cap="none">
              <a:solidFill>
                <a:srgbClr val="FF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53" name="Google Shape;153;p8"/>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chemeClr val="dk2"/>
              </a:buClr>
              <a:buSzPts val="2400"/>
              <a:buFont typeface="Trebuchet MS"/>
              <a:buNone/>
            </a:pPr>
            <a:r>
              <a:rPr lang="en-US" sz="2200" b="0" i="0" u="none" strike="noStrike" cap="none">
                <a:solidFill>
                  <a:schemeClr val="dk1"/>
                </a:solidFill>
                <a:latin typeface="Calibri"/>
                <a:ea typeface="Calibri"/>
                <a:cs typeface="Calibri"/>
                <a:sym typeface="Calibri"/>
              </a:rPr>
              <a:t>Florida’s academic content standards establish high expectations for all students.</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2"/>
              </a:buClr>
              <a:buSzPts val="2400"/>
              <a:buFont typeface="Trebuchet MS"/>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2"/>
              </a:buClr>
              <a:buSzPts val="2400"/>
              <a:buFont typeface="Trebuchet MS"/>
              <a:buNone/>
            </a:pPr>
            <a:r>
              <a:rPr lang="en-US" sz="2200" b="0" i="0" u="none" strike="noStrike" cap="non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2"/>
              </a:buClr>
              <a:buSzPts val="2400"/>
              <a:buFont typeface="Trebuchet MS"/>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2"/>
              </a:buClr>
              <a:buSzPts val="2400"/>
              <a:buFont typeface="Trebuchet MS"/>
              <a:buNone/>
            </a:pPr>
            <a:r>
              <a:rPr lang="en-US" sz="2200" b="0" i="0" u="none" strike="noStrike" cap="none">
                <a:solidFill>
                  <a:schemeClr val="dk1"/>
                </a:solidFill>
                <a:latin typeface="Calibri"/>
                <a:ea typeface="Calibri"/>
                <a:cs typeface="Calibri"/>
                <a:sym typeface="Calibri"/>
              </a:rPr>
              <a:t>Grades K-5 are currently implementing the B.E.S.T. Standards.  </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140"/>
              </a:spcBef>
              <a:spcAft>
                <a:spcPts val="0"/>
              </a:spcAft>
              <a:buClr>
                <a:schemeClr val="dk2"/>
              </a:buClr>
              <a:buSzPts val="700"/>
              <a:buFont typeface="Trebuchet MS"/>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2"/>
              </a:buClr>
              <a:buSzPts val="2400"/>
              <a:buFont typeface="Trebuchet MS"/>
              <a:buNone/>
            </a:pPr>
            <a:r>
              <a:rPr lang="en-US" sz="2200" b="0" i="0" u="none" strike="noStrike" cap="none">
                <a:solidFill>
                  <a:schemeClr val="dk1"/>
                </a:solidFill>
                <a:latin typeface="Calibri"/>
                <a:ea typeface="Calibri"/>
                <a:cs typeface="Calibri"/>
                <a:sym typeface="Calibri"/>
              </a:rPr>
              <a:t>Information located at: </a:t>
            </a:r>
            <a:r>
              <a:rPr lang="en-US" sz="2200" b="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www.fldoe.org/bii/curriculum/sss/</a:t>
            </a:r>
            <a:r>
              <a:rPr lang="en-US" sz="2200" b="0" i="0" u="none" strike="noStrike" cap="none">
                <a:solidFill>
                  <a:srgbClr val="0000FF"/>
                </a:solidFill>
                <a:latin typeface="Calibri"/>
                <a:ea typeface="Calibri"/>
                <a:cs typeface="Calibri"/>
                <a:sym typeface="Calibri"/>
              </a:rPr>
              <a:t> </a:t>
            </a:r>
            <a:endParaRPr sz="2200" b="0" i="0" u="none" strike="noStrike" cap="none">
              <a:solidFill>
                <a:srgbClr val="0000FF"/>
              </a:solidFill>
              <a:latin typeface="Calibri"/>
              <a:ea typeface="Calibri"/>
              <a:cs typeface="Calibri"/>
              <a:sym typeface="Calibri"/>
            </a:endParaRPr>
          </a:p>
        </p:txBody>
      </p:sp>
      <p:pic>
        <p:nvPicPr>
          <p:cNvPr id="154" name="Google Shape;154;p8"/>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60" name="Google Shape;160;p9"/>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b="0" i="0" u="none" strike="noStrike" cap="none">
                <a:solidFill>
                  <a:schemeClr val="dk1"/>
                </a:solidFill>
                <a:latin typeface="Calibri"/>
                <a:ea typeface="Calibri"/>
                <a:cs typeface="Calibri"/>
                <a:sym typeface="Calibri"/>
              </a:rPr>
              <a:t>he B.E.S.T. Standards form the framework for student knowledge in:</a:t>
            </a:r>
            <a:endParaRPr sz="3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2"/>
              </a:buClr>
              <a:buSzPts val="2400"/>
              <a:buFont typeface="Calibri"/>
              <a:buChar char="•"/>
            </a:pPr>
            <a:r>
              <a:rPr lang="en-US" sz="2800" b="0" i="0" u="none" strike="noStrike" cap="none">
                <a:solidFill>
                  <a:schemeClr val="dk1"/>
                </a:solidFill>
                <a:latin typeface="Calibri"/>
                <a:ea typeface="Calibri"/>
                <a:cs typeface="Calibri"/>
                <a:sym typeface="Calibri"/>
              </a:rPr>
              <a:t>English Language Arts (ELA)</a:t>
            </a:r>
            <a:endParaRPr sz="2800" b="0" i="0" u="none" strike="noStrike" cap="none">
              <a:solidFill>
                <a:schemeClr val="dk1"/>
              </a:solidFill>
              <a:latin typeface="Calibri"/>
              <a:ea typeface="Calibri"/>
              <a:cs typeface="Calibri"/>
              <a:sym typeface="Calibri"/>
            </a:endParaRPr>
          </a:p>
          <a:p>
            <a:pPr marL="644843" marR="0" lvl="1" indent="-342900" algn="l" rtl="0">
              <a:lnSpc>
                <a:spcPct val="100000"/>
              </a:lnSpc>
              <a:spcBef>
                <a:spcPts val="480"/>
              </a:spcBef>
              <a:spcAft>
                <a:spcPts val="0"/>
              </a:spcAft>
              <a:buClr>
                <a:schemeClr val="dk2"/>
              </a:buClr>
              <a:buSzPts val="2400"/>
              <a:buFont typeface="Noto Sans Symbols"/>
              <a:buChar char="❖"/>
            </a:pPr>
            <a:r>
              <a:rPr lang="en-US" sz="2800" b="0" i="0" u="none" strike="noStrike" cap="none">
                <a:solidFill>
                  <a:schemeClr val="dk1"/>
                </a:solidFill>
                <a:latin typeface="Calibri"/>
                <a:ea typeface="Calibri"/>
                <a:cs typeface="Calibri"/>
                <a:sym typeface="Calibri"/>
              </a:rPr>
              <a:t>Reading/Writing/Language/Speaking &amp; Listening</a:t>
            </a: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2"/>
              </a:buClr>
              <a:buSzPts val="2400"/>
              <a:buFont typeface="Calibri"/>
              <a:buChar char="•"/>
            </a:pPr>
            <a:r>
              <a:rPr lang="en-US" sz="2800" b="0" i="0" u="none" strike="noStrike" cap="none">
                <a:solidFill>
                  <a:schemeClr val="dk1"/>
                </a:solidFill>
                <a:latin typeface="Calibri"/>
                <a:ea typeface="Calibri"/>
                <a:cs typeface="Calibri"/>
                <a:sym typeface="Calibri"/>
              </a:rPr>
              <a:t>Mathematics</a:t>
            </a: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2"/>
              </a:buClr>
              <a:buSzPts val="2400"/>
              <a:buFont typeface="Calibri"/>
              <a:buChar char="•"/>
            </a:pPr>
            <a:r>
              <a:rPr lang="en-US" sz="2800" b="0" i="0" u="none" strike="noStrike" cap="none">
                <a:solidFill>
                  <a:schemeClr val="dk1"/>
                </a:solidFill>
                <a:latin typeface="Calibri"/>
                <a:ea typeface="Calibri"/>
                <a:cs typeface="Calibri"/>
                <a:sym typeface="Calibri"/>
              </a:rPr>
              <a:t>Literacy in Social Studies</a:t>
            </a: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2"/>
              </a:buClr>
              <a:buSzPts val="2400"/>
              <a:buFont typeface="Calibri"/>
              <a:buChar char="•"/>
            </a:pPr>
            <a:r>
              <a:rPr lang="en-US" sz="2800" b="0" i="0" u="none" strike="noStrike" cap="none">
                <a:solidFill>
                  <a:schemeClr val="dk1"/>
                </a:solidFill>
                <a:latin typeface="Calibri"/>
                <a:ea typeface="Calibri"/>
                <a:cs typeface="Calibri"/>
                <a:sym typeface="Calibri"/>
              </a:rPr>
              <a:t>Science</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61" name="Google Shape;161;p9"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2971</Words>
  <Application>Microsoft Office PowerPoint</Application>
  <PresentationFormat>On-screen Show (4:3)</PresentationFormat>
  <Paragraphs>300</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Century Gothic</vt:lpstr>
      <vt:lpstr>Calibri</vt:lpstr>
      <vt:lpstr>Gill Sans</vt:lpstr>
      <vt:lpstr>Noto Sans Symbols</vt:lpstr>
      <vt:lpstr>Comic Sans MS</vt:lpstr>
      <vt:lpstr>Trebuchet MS</vt:lpstr>
      <vt:lpstr>Arial</vt:lpstr>
      <vt:lpstr>Gallery</vt:lpstr>
      <vt:lpstr>PowerPoint Presentation</vt:lpstr>
      <vt:lpstr>   AGENDA</vt:lpstr>
      <vt:lpstr>WHAT IS TITLE I?</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 Cox</dc:creator>
  <cp:lastModifiedBy>Tracy M Cox</cp:lastModifiedBy>
  <cp:revision>3</cp:revision>
  <dcterms:modified xsi:type="dcterms:W3CDTF">2023-09-05T16:20:07Z</dcterms:modified>
</cp:coreProperties>
</file>