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2"/>
  </p:notesMasterIdLst>
  <p:handoutMasterIdLst>
    <p:handoutMasterId r:id="rId63"/>
  </p:handoutMasterIdLst>
  <p:sldIdLst>
    <p:sldId id="277" r:id="rId5"/>
    <p:sldId id="323" r:id="rId6"/>
    <p:sldId id="350" r:id="rId7"/>
    <p:sldId id="372" r:id="rId8"/>
    <p:sldId id="369" r:id="rId9"/>
    <p:sldId id="405" r:id="rId10"/>
    <p:sldId id="380" r:id="rId11"/>
    <p:sldId id="406" r:id="rId12"/>
    <p:sldId id="408" r:id="rId13"/>
    <p:sldId id="414" r:id="rId14"/>
    <p:sldId id="409" r:id="rId15"/>
    <p:sldId id="373" r:id="rId16"/>
    <p:sldId id="326" r:id="rId17"/>
    <p:sldId id="383" r:id="rId18"/>
    <p:sldId id="328" r:id="rId19"/>
    <p:sldId id="330" r:id="rId20"/>
    <p:sldId id="387" r:id="rId21"/>
    <p:sldId id="400" r:id="rId22"/>
    <p:sldId id="395" r:id="rId23"/>
    <p:sldId id="329" r:id="rId24"/>
    <p:sldId id="386" r:id="rId25"/>
    <p:sldId id="385" r:id="rId26"/>
    <p:sldId id="392" r:id="rId27"/>
    <p:sldId id="332" r:id="rId28"/>
    <p:sldId id="412" r:id="rId29"/>
    <p:sldId id="327" r:id="rId30"/>
    <p:sldId id="335" r:id="rId31"/>
    <p:sldId id="375" r:id="rId32"/>
    <p:sldId id="410" r:id="rId33"/>
    <p:sldId id="339" r:id="rId34"/>
    <p:sldId id="397" r:id="rId35"/>
    <p:sldId id="341" r:id="rId36"/>
    <p:sldId id="362" r:id="rId37"/>
    <p:sldId id="343" r:id="rId38"/>
    <p:sldId id="346" r:id="rId39"/>
    <p:sldId id="413" r:id="rId40"/>
    <p:sldId id="415" r:id="rId41"/>
    <p:sldId id="399" r:id="rId42"/>
    <p:sldId id="389" r:id="rId43"/>
    <p:sldId id="390" r:id="rId44"/>
    <p:sldId id="407" r:id="rId45"/>
    <p:sldId id="337" r:id="rId46"/>
    <p:sldId id="336" r:id="rId47"/>
    <p:sldId id="388" r:id="rId48"/>
    <p:sldId id="391" r:id="rId49"/>
    <p:sldId id="411" r:id="rId50"/>
    <p:sldId id="416" r:id="rId51"/>
    <p:sldId id="417" r:id="rId52"/>
    <p:sldId id="401" r:id="rId53"/>
    <p:sldId id="403" r:id="rId54"/>
    <p:sldId id="371" r:id="rId55"/>
    <p:sldId id="404" r:id="rId56"/>
    <p:sldId id="381" r:id="rId57"/>
    <p:sldId id="379" r:id="rId58"/>
    <p:sldId id="382" r:id="rId59"/>
    <p:sldId id="377" r:id="rId60"/>
    <p:sldId id="361" r:id="rId61"/>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C3FD70-8207-4A5C-973B-98053EEDA0D0}">
          <p14:sldIdLst>
            <p14:sldId id="277"/>
            <p14:sldId id="323"/>
            <p14:sldId id="350"/>
            <p14:sldId id="372"/>
            <p14:sldId id="369"/>
            <p14:sldId id="405"/>
            <p14:sldId id="380"/>
            <p14:sldId id="406"/>
            <p14:sldId id="408"/>
            <p14:sldId id="414"/>
            <p14:sldId id="409"/>
            <p14:sldId id="373"/>
            <p14:sldId id="326"/>
            <p14:sldId id="383"/>
            <p14:sldId id="328"/>
            <p14:sldId id="330"/>
            <p14:sldId id="387"/>
            <p14:sldId id="400"/>
            <p14:sldId id="395"/>
            <p14:sldId id="329"/>
            <p14:sldId id="386"/>
            <p14:sldId id="385"/>
            <p14:sldId id="392"/>
            <p14:sldId id="332"/>
            <p14:sldId id="412"/>
            <p14:sldId id="327"/>
            <p14:sldId id="335"/>
            <p14:sldId id="375"/>
            <p14:sldId id="410"/>
            <p14:sldId id="339"/>
            <p14:sldId id="397"/>
            <p14:sldId id="341"/>
            <p14:sldId id="362"/>
            <p14:sldId id="343"/>
            <p14:sldId id="346"/>
            <p14:sldId id="413"/>
            <p14:sldId id="415"/>
            <p14:sldId id="399"/>
            <p14:sldId id="389"/>
            <p14:sldId id="390"/>
            <p14:sldId id="407"/>
            <p14:sldId id="337"/>
            <p14:sldId id="336"/>
            <p14:sldId id="388"/>
            <p14:sldId id="391"/>
            <p14:sldId id="411"/>
          </p14:sldIdLst>
        </p14:section>
        <p14:section name="Untitled Section" id="{C145C92F-75F3-4C56-B118-9AB972B1C71B}">
          <p14:sldIdLst>
            <p14:sldId id="416"/>
            <p14:sldId id="417"/>
            <p14:sldId id="401"/>
            <p14:sldId id="403"/>
            <p14:sldId id="371"/>
            <p14:sldId id="404"/>
            <p14:sldId id="381"/>
            <p14:sldId id="379"/>
            <p14:sldId id="382"/>
            <p14:sldId id="377"/>
            <p14:sldId id="361"/>
          </p14:sldIdLst>
        </p14:section>
      </p14:sectionLst>
    </p:ext>
    <p:ext uri="{EFAFB233-063F-42B5-8137-9DF3F51BA10A}">
      <p15:sldGuideLst xmlns:p15="http://schemas.microsoft.com/office/powerpoint/2012/main">
        <p15:guide id="1" orient="horz" pos="3259">
          <p15:clr>
            <a:srgbClr val="A4A3A4"/>
          </p15:clr>
        </p15:guide>
        <p15:guide id="2" orient="horz" pos="4240">
          <p15:clr>
            <a:srgbClr val="A4A3A4"/>
          </p15:clr>
        </p15:guide>
        <p15:guide id="3" orient="horz" pos="2021">
          <p15:clr>
            <a:srgbClr val="A4A3A4"/>
          </p15:clr>
        </p15:guide>
        <p15:guide id="4" orient="horz" pos="904">
          <p15:clr>
            <a:srgbClr val="A4A3A4"/>
          </p15:clr>
        </p15:guide>
        <p15:guide id="5" orient="horz" pos="2316">
          <p15:clr>
            <a:srgbClr val="A4A3A4"/>
          </p15:clr>
        </p15:guide>
        <p15:guide id="6" pos="88">
          <p15:clr>
            <a:srgbClr val="A4A3A4"/>
          </p15:clr>
        </p15:guide>
        <p15:guide id="7" pos="1753">
          <p15:clr>
            <a:srgbClr val="A4A3A4"/>
          </p15:clr>
        </p15:guide>
        <p15:guide id="8" pos="5657">
          <p15:clr>
            <a:srgbClr val="A4A3A4"/>
          </p15:clr>
        </p15:guide>
        <p15:guide id="9" pos="4128">
          <p15:clr>
            <a:srgbClr val="A4A3A4"/>
          </p15:clr>
        </p15:guide>
        <p15:guide id="10" pos="2006">
          <p15:clr>
            <a:srgbClr val="A4A3A4"/>
          </p15:clr>
        </p15:guide>
        <p15:guide id="11" pos="3100">
          <p15:clr>
            <a:srgbClr val="A4A3A4"/>
          </p15:clr>
        </p15:guide>
        <p15:guide id="12" pos="287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Wilson" initials="RW" lastIdx="2" clrIdx="0">
    <p:extLst>
      <p:ext uri="{19B8F6BF-5375-455C-9EA6-DF929625EA0E}">
        <p15:presenceInfo xmlns:p15="http://schemas.microsoft.com/office/powerpoint/2012/main" userId="S-1-5-21-920786116-1691698290-410060929-320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447299"/>
    <a:srgbClr val="006699"/>
    <a:srgbClr val="33CCCC"/>
    <a:srgbClr val="66CCFF"/>
    <a:srgbClr val="66FFCC"/>
    <a:srgbClr val="99FFCC"/>
    <a:srgbClr val="00FFCC"/>
    <a:srgbClr val="CCFFCC"/>
    <a:srgbClr val="031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37" autoAdjust="0"/>
    <p:restoredTop sz="94628" autoAdjust="0"/>
  </p:normalViewPr>
  <p:slideViewPr>
    <p:cSldViewPr snapToGrid="0" showGuides="1">
      <p:cViewPr varScale="1">
        <p:scale>
          <a:sx n="109" d="100"/>
          <a:sy n="109" d="100"/>
        </p:scale>
        <p:origin x="1296" y="102"/>
      </p:cViewPr>
      <p:guideLst>
        <p:guide orient="horz" pos="3259"/>
        <p:guide orient="horz" pos="4240"/>
        <p:guide orient="horz" pos="2021"/>
        <p:guide orient="horz" pos="904"/>
        <p:guide orient="horz" pos="2316"/>
        <p:guide pos="88"/>
        <p:guide pos="1753"/>
        <p:guide pos="5657"/>
        <p:guide pos="4128"/>
        <p:guide pos="2006"/>
        <p:guide pos="3100"/>
        <p:guide pos="2873"/>
      </p:guideLst>
    </p:cSldViewPr>
  </p:slideViewPr>
  <p:notesTextViewPr>
    <p:cViewPr>
      <p:scale>
        <a:sx n="1" d="1"/>
        <a:sy n="1" d="1"/>
      </p:scale>
      <p:origin x="0" y="0"/>
    </p:cViewPr>
  </p:notesTextViewPr>
  <p:sorterViewPr>
    <p:cViewPr>
      <p:scale>
        <a:sx n="140" d="100"/>
        <a:sy n="140" d="100"/>
      </p:scale>
      <p:origin x="0" y="-9060"/>
    </p:cViewPr>
  </p:sorterViewPr>
  <p:notesViewPr>
    <p:cSldViewPr snapToGrid="0">
      <p:cViewPr varScale="1">
        <p:scale>
          <a:sx n="162" d="100"/>
          <a:sy n="162" d="100"/>
        </p:scale>
        <p:origin x="2898"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02299" cy="347504"/>
          </a:xfrm>
          <a:prstGeom prst="rect">
            <a:avLst/>
          </a:prstGeom>
        </p:spPr>
        <p:txBody>
          <a:bodyPr vert="horz" lIns="92461" tIns="46231" rIns="92461" bIns="46231" rtlCol="0"/>
          <a:lstStyle>
            <a:lvl1pPr algn="l">
              <a:defRPr sz="1200"/>
            </a:lvl1pPr>
          </a:lstStyle>
          <a:p>
            <a:endParaRPr lang="en-US" dirty="0"/>
          </a:p>
        </p:txBody>
      </p:sp>
      <p:sp>
        <p:nvSpPr>
          <p:cNvPr id="3" name="Date Placeholder 2"/>
          <p:cNvSpPr>
            <a:spLocks noGrp="1"/>
          </p:cNvSpPr>
          <p:nvPr>
            <p:ph type="dt" sz="quarter" idx="1"/>
          </p:nvPr>
        </p:nvSpPr>
        <p:spPr>
          <a:xfrm>
            <a:off x="5231640" y="1"/>
            <a:ext cx="4002299" cy="347504"/>
          </a:xfrm>
          <a:prstGeom prst="rect">
            <a:avLst/>
          </a:prstGeom>
        </p:spPr>
        <p:txBody>
          <a:bodyPr vert="horz" lIns="92461" tIns="46231" rIns="92461" bIns="46231" rtlCol="0"/>
          <a:lstStyle>
            <a:lvl1pPr algn="r">
              <a:defRPr sz="1200"/>
            </a:lvl1pPr>
          </a:lstStyle>
          <a:p>
            <a:fld id="{0D9BB980-C813-4758-949B-992B0548E7A7}" type="datetimeFigureOut">
              <a:rPr lang="en-US" smtClean="0"/>
              <a:t>5/4/2020</a:t>
            </a:fld>
            <a:endParaRPr lang="en-US" dirty="0"/>
          </a:p>
        </p:txBody>
      </p:sp>
      <p:sp>
        <p:nvSpPr>
          <p:cNvPr id="4" name="Footer Placeholder 3"/>
          <p:cNvSpPr>
            <a:spLocks noGrp="1"/>
          </p:cNvSpPr>
          <p:nvPr>
            <p:ph type="ftr" sz="quarter" idx="2"/>
          </p:nvPr>
        </p:nvSpPr>
        <p:spPr>
          <a:xfrm>
            <a:off x="2" y="6601368"/>
            <a:ext cx="4002299" cy="347504"/>
          </a:xfrm>
          <a:prstGeom prst="rect">
            <a:avLst/>
          </a:prstGeom>
        </p:spPr>
        <p:txBody>
          <a:bodyPr vert="horz" lIns="92461" tIns="46231" rIns="92461" bIns="462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40" y="6601368"/>
            <a:ext cx="4002299" cy="347504"/>
          </a:xfrm>
          <a:prstGeom prst="rect">
            <a:avLst/>
          </a:prstGeom>
        </p:spPr>
        <p:txBody>
          <a:bodyPr vert="horz" lIns="92461" tIns="46231" rIns="92461" bIns="46231" rtlCol="0" anchor="b"/>
          <a:lstStyle>
            <a:lvl1pPr algn="r">
              <a:defRPr sz="1200"/>
            </a:lvl1pPr>
          </a:lstStyle>
          <a:p>
            <a:fld id="{63C22DD2-4784-4B6D-9D2D-FD00AF212D45}" type="slidenum">
              <a:rPr lang="en-US" smtClean="0"/>
              <a:t>‹#›</a:t>
            </a:fld>
            <a:endParaRPr lang="en-US" dirty="0"/>
          </a:p>
        </p:txBody>
      </p:sp>
    </p:spTree>
    <p:extLst>
      <p:ext uri="{BB962C8B-B14F-4D97-AF65-F5344CB8AC3E}">
        <p14:creationId xmlns:p14="http://schemas.microsoft.com/office/powerpoint/2010/main" val="303668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02299" cy="347504"/>
          </a:xfrm>
          <a:prstGeom prst="rect">
            <a:avLst/>
          </a:prstGeom>
        </p:spPr>
        <p:txBody>
          <a:bodyPr vert="horz" lIns="92461" tIns="46231" rIns="92461" bIns="46231" rtlCol="0"/>
          <a:lstStyle>
            <a:lvl1pPr algn="l">
              <a:defRPr sz="1200"/>
            </a:lvl1pPr>
          </a:lstStyle>
          <a:p>
            <a:endParaRPr lang="en-US" dirty="0"/>
          </a:p>
        </p:txBody>
      </p:sp>
      <p:sp>
        <p:nvSpPr>
          <p:cNvPr id="3" name="Date Placeholder 2"/>
          <p:cNvSpPr>
            <a:spLocks noGrp="1"/>
          </p:cNvSpPr>
          <p:nvPr>
            <p:ph type="dt" idx="1"/>
          </p:nvPr>
        </p:nvSpPr>
        <p:spPr>
          <a:xfrm>
            <a:off x="5231640" y="1"/>
            <a:ext cx="4002299" cy="347504"/>
          </a:xfrm>
          <a:prstGeom prst="rect">
            <a:avLst/>
          </a:prstGeom>
        </p:spPr>
        <p:txBody>
          <a:bodyPr vert="horz" lIns="92461" tIns="46231" rIns="92461" bIns="46231" rtlCol="0"/>
          <a:lstStyle>
            <a:lvl1pPr algn="r">
              <a:defRPr sz="1200"/>
            </a:lvl1pPr>
          </a:lstStyle>
          <a:p>
            <a:fld id="{B5EECC26-B41A-48D2-99E5-40BAE8D5ED6E}" type="datetimeFigureOut">
              <a:rPr lang="en-US" smtClean="0"/>
              <a:t>5/4/2020</a:t>
            </a:fld>
            <a:endParaRPr lang="en-US" dirty="0"/>
          </a:p>
        </p:txBody>
      </p:sp>
      <p:sp>
        <p:nvSpPr>
          <p:cNvPr id="4" name="Slide Image Placeholder 3"/>
          <p:cNvSpPr>
            <a:spLocks noGrp="1" noRot="1" noChangeAspect="1"/>
          </p:cNvSpPr>
          <p:nvPr>
            <p:ph type="sldImg" idx="2"/>
          </p:nvPr>
        </p:nvSpPr>
        <p:spPr>
          <a:xfrm>
            <a:off x="2881313" y="522288"/>
            <a:ext cx="3473450" cy="2605087"/>
          </a:xfrm>
          <a:prstGeom prst="rect">
            <a:avLst/>
          </a:prstGeom>
          <a:noFill/>
          <a:ln w="12700">
            <a:solidFill>
              <a:prstClr val="black"/>
            </a:solidFill>
          </a:ln>
        </p:spPr>
        <p:txBody>
          <a:bodyPr vert="horz" lIns="92461" tIns="46231" rIns="92461" bIns="46231" rtlCol="0" anchor="ctr"/>
          <a:lstStyle/>
          <a:p>
            <a:endParaRPr lang="en-US" dirty="0"/>
          </a:p>
        </p:txBody>
      </p:sp>
      <p:sp>
        <p:nvSpPr>
          <p:cNvPr id="5" name="Notes Placeholder 4"/>
          <p:cNvSpPr>
            <a:spLocks noGrp="1"/>
          </p:cNvSpPr>
          <p:nvPr>
            <p:ph type="body" sz="quarter" idx="3"/>
          </p:nvPr>
        </p:nvSpPr>
        <p:spPr>
          <a:xfrm>
            <a:off x="923608" y="3301288"/>
            <a:ext cx="7388860" cy="3127534"/>
          </a:xfrm>
          <a:prstGeom prst="rect">
            <a:avLst/>
          </a:prstGeom>
        </p:spPr>
        <p:txBody>
          <a:bodyPr vert="horz" lIns="92461" tIns="46231" rIns="92461" bIns="46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01368"/>
            <a:ext cx="4002299" cy="347504"/>
          </a:xfrm>
          <a:prstGeom prst="rect">
            <a:avLst/>
          </a:prstGeom>
        </p:spPr>
        <p:txBody>
          <a:bodyPr vert="horz" lIns="92461" tIns="46231" rIns="92461" bIns="46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0" y="6601368"/>
            <a:ext cx="4002299" cy="347504"/>
          </a:xfrm>
          <a:prstGeom prst="rect">
            <a:avLst/>
          </a:prstGeom>
        </p:spPr>
        <p:txBody>
          <a:bodyPr vert="horz" lIns="92461" tIns="46231" rIns="92461" bIns="46231" rtlCol="0" anchor="b"/>
          <a:lstStyle>
            <a:lvl1pPr algn="r">
              <a:defRPr sz="1200"/>
            </a:lvl1pPr>
          </a:lstStyle>
          <a:p>
            <a:fld id="{E0B69CC7-FCF6-4AF0-AA3A-05AD4578259D}" type="slidenum">
              <a:rPr lang="en-US" smtClean="0"/>
              <a:t>‹#›</a:t>
            </a:fld>
            <a:endParaRPr lang="en-US" dirty="0"/>
          </a:p>
        </p:txBody>
      </p:sp>
    </p:spTree>
    <p:extLst>
      <p:ext uri="{BB962C8B-B14F-4D97-AF65-F5344CB8AC3E}">
        <p14:creationId xmlns:p14="http://schemas.microsoft.com/office/powerpoint/2010/main" val="423728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1</a:t>
            </a:fld>
            <a:endParaRPr lang="en-US" dirty="0"/>
          </a:p>
        </p:txBody>
      </p:sp>
    </p:spTree>
    <p:extLst>
      <p:ext uri="{BB962C8B-B14F-4D97-AF65-F5344CB8AC3E}">
        <p14:creationId xmlns:p14="http://schemas.microsoft.com/office/powerpoint/2010/main" val="128333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32</a:t>
            </a:fld>
            <a:endParaRPr lang="en-US" dirty="0"/>
          </a:p>
        </p:txBody>
      </p:sp>
    </p:spTree>
    <p:extLst>
      <p:ext uri="{BB962C8B-B14F-4D97-AF65-F5344CB8AC3E}">
        <p14:creationId xmlns:p14="http://schemas.microsoft.com/office/powerpoint/2010/main" val="314236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2ABE53A5-775D-4DB5-891F-96B534304F5F}" type="slidenum">
              <a:rPr lang="en-US" smtClean="0"/>
              <a:t>35</a:t>
            </a:fld>
            <a:fld id="{D8294812-0981-4BA8-B32A-2D2654325B46}" type="slidenum">
              <a:rPr lang="en-US" smtClean="0"/>
              <a:t>35</a:t>
            </a:fld>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35</a:t>
            </a:fld>
            <a:endParaRPr lang="en-US" dirty="0"/>
          </a:p>
        </p:txBody>
      </p:sp>
    </p:spTree>
    <p:extLst>
      <p:ext uri="{BB962C8B-B14F-4D97-AF65-F5344CB8AC3E}">
        <p14:creationId xmlns:p14="http://schemas.microsoft.com/office/powerpoint/2010/main" val="171485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pPr/>
              <a:t>57</a:t>
            </a:fld>
            <a:endParaRPr lang="en-US" dirty="0"/>
          </a:p>
        </p:txBody>
      </p:sp>
    </p:spTree>
    <p:extLst>
      <p:ext uri="{BB962C8B-B14F-4D97-AF65-F5344CB8AC3E}">
        <p14:creationId xmlns:p14="http://schemas.microsoft.com/office/powerpoint/2010/main" val="269375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1">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130425"/>
            <a:ext cx="7772400" cy="1470025"/>
          </a:xfrm>
        </p:spPr>
        <p:txBody>
          <a:bodyPr>
            <a:normAutofit/>
          </a:bodyPr>
          <a:lstStyle>
            <a:lvl1pPr>
              <a:defRPr sz="4000"/>
            </a:lvl1pPr>
          </a:lstStyle>
          <a:p>
            <a:r>
              <a:rPr lang="en-US" b="1" dirty="0">
                <a:latin typeface="Garamond" pitchFamily="18" charset="0"/>
              </a:rPr>
              <a:t>Title of Presentation Here</a:t>
            </a:r>
          </a:p>
        </p:txBody>
      </p:sp>
      <p:sp>
        <p:nvSpPr>
          <p:cNvPr id="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10" name="Slide Number Placeholder 5"/>
          <p:cNvSpPr txBox="1">
            <a:spLocks/>
          </p:cNvSpPr>
          <p:nvPr userDrawn="1"/>
        </p:nvSpPr>
        <p:spPr>
          <a:xfrm>
            <a:off x="6934200" y="6501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Date Placeholder 3"/>
          <p:cNvSpPr>
            <a:spLocks noGrp="1"/>
          </p:cNvSpPr>
          <p:nvPr>
            <p:ph type="dt" sz="half" idx="10"/>
          </p:nvPr>
        </p:nvSpPr>
        <p:spPr>
          <a:xfrm>
            <a:off x="74693"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r>
              <a:rPr lang="en-US" dirty="0"/>
              <a:t>© Year Here  Name of Company</a:t>
            </a:r>
          </a:p>
        </p:txBody>
      </p:sp>
    </p:spTree>
    <p:extLst>
      <p:ext uri="{BB962C8B-B14F-4D97-AF65-F5344CB8AC3E}">
        <p14:creationId xmlns:p14="http://schemas.microsoft.com/office/powerpoint/2010/main" val="366410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38893"/>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
        <p:nvSpPr>
          <p:cNvPr id="1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6" name="Rectangle 5"/>
          <p:cNvSpPr/>
          <p:nvPr userDrawn="1"/>
        </p:nvSpPr>
        <p:spPr>
          <a:xfrm>
            <a:off x="0" y="0"/>
            <a:ext cx="9144000" cy="1463040"/>
          </a:xfrm>
          <a:prstGeom prst="rect">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803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16147"/>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
        <p:nvSpPr>
          <p:cNvPr id="12" name="Date Placeholder 3"/>
          <p:cNvSpPr>
            <a:spLocks noGrp="1"/>
          </p:cNvSpPr>
          <p:nvPr>
            <p:ph type="dt" sz="half" idx="10"/>
          </p:nvPr>
        </p:nvSpPr>
        <p:spPr>
          <a:xfrm>
            <a:off x="69976"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r>
              <a:rPr lang="en-US" dirty="0"/>
              <a:t>© Year Here  Name of Company</a:t>
            </a:r>
          </a:p>
        </p:txBody>
      </p:sp>
      <p:sp>
        <p:nvSpPr>
          <p:cNvPr id="5" name="Rectangle 4"/>
          <p:cNvSpPr/>
          <p:nvPr userDrawn="1"/>
        </p:nvSpPr>
        <p:spPr>
          <a:xfrm>
            <a:off x="0" y="0"/>
            <a:ext cx="9144000" cy="1463040"/>
          </a:xfrm>
          <a:prstGeom prst="rect">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62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ZZZ">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193584"/>
            <a:ext cx="8882742" cy="5015896"/>
          </a:xfrm>
        </p:spPr>
        <p:txBody>
          <a:bodyPr>
            <a:normAutofit/>
          </a:bodyPr>
          <a:lstStyle>
            <a:lvl1pPr>
              <a:buClr>
                <a:srgbClr val="33CCCC"/>
              </a:buClr>
              <a:defRPr sz="160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4" name="Date Placeholder 3"/>
          <p:cNvSpPr>
            <a:spLocks noGrp="1"/>
          </p:cNvSpPr>
          <p:nvPr>
            <p:ph type="dt" sz="half" idx="10"/>
          </p:nvPr>
        </p:nvSpPr>
        <p:spPr>
          <a:xfrm>
            <a:off x="78768"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r>
              <a:rPr lang="en-US" dirty="0"/>
              <a:t>© Year Here  Name of Company</a:t>
            </a:r>
          </a:p>
        </p:txBody>
      </p:sp>
    </p:spTree>
    <p:extLst>
      <p:ext uri="{BB962C8B-B14F-4D97-AF65-F5344CB8AC3E}">
        <p14:creationId xmlns:p14="http://schemas.microsoft.com/office/powerpoint/2010/main" val="245430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4" name="Date Placeholder 3"/>
          <p:cNvSpPr>
            <a:spLocks noGrp="1"/>
          </p:cNvSpPr>
          <p:nvPr>
            <p:ph type="dt" sz="half" idx="10"/>
          </p:nvPr>
        </p:nvSpPr>
        <p:spPr>
          <a:xfrm>
            <a:off x="78768"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r>
              <a:rPr lang="en-US" dirty="0"/>
              <a:t>© Year Here  Name of Company</a:t>
            </a:r>
          </a:p>
        </p:txBody>
      </p:sp>
      <p:sp>
        <p:nvSpPr>
          <p:cNvPr id="9"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421368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658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r>
              <a:rPr lang="en-US" dirty="0"/>
              <a:t>© Year Here  Name of Company</a:t>
            </a:r>
          </a:p>
        </p:txBody>
      </p:sp>
      <p:sp>
        <p:nvSpPr>
          <p:cNvPr id="13"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17" name="Content Placeholder 2"/>
          <p:cNvSpPr>
            <a:spLocks noGrp="1"/>
          </p:cNvSpPr>
          <p:nvPr>
            <p:ph sz="half" idx="1"/>
          </p:nvPr>
        </p:nvSpPr>
        <p:spPr>
          <a:xfrm>
            <a:off x="130629" y="1262744"/>
            <a:ext cx="4389120" cy="5080000"/>
          </a:xfrm>
        </p:spPr>
        <p:txBody>
          <a:bodyPr>
            <a:normAutofit/>
          </a:bodyPr>
          <a:lstStyle>
            <a:lvl1pPr>
              <a:buClr>
                <a:srgbClr val="33CCCC"/>
              </a:buCl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2"/>
          </p:nvPr>
        </p:nvSpPr>
        <p:spPr>
          <a:xfrm>
            <a:off x="4624251" y="1262744"/>
            <a:ext cx="4389120" cy="2468880"/>
          </a:xfrm>
        </p:spPr>
        <p:txBody>
          <a:bodyPr>
            <a:normAutofit/>
          </a:bodyPr>
          <a:lstStyle>
            <a:lvl1pPr>
              <a:buClr>
                <a:srgbClr val="33CCCC"/>
              </a:buCl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11"/>
          </p:nvPr>
        </p:nvSpPr>
        <p:spPr>
          <a:xfrm>
            <a:off x="4624251" y="3873864"/>
            <a:ext cx="4389120" cy="2468880"/>
          </a:xfrm>
        </p:spPr>
        <p:txBody>
          <a:bodyPr>
            <a:normAutofit/>
          </a:bodyPr>
          <a:lstStyle>
            <a:lvl1pPr>
              <a:buClr>
                <a:srgbClr val="33CCCC"/>
              </a:buCl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272814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No Content">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76200"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r>
              <a:rPr lang="en-US" dirty="0"/>
              <a:t>© Year Here  Name of Company</a:t>
            </a:r>
          </a:p>
        </p:txBody>
      </p:sp>
      <p:sp>
        <p:nvSpPr>
          <p:cNvPr id="12" name="Slide Number Placeholder 6"/>
          <p:cNvSpPr>
            <a:spLocks noGrp="1"/>
          </p:cNvSpPr>
          <p:nvPr>
            <p:ph type="sldNum" sz="quarter" idx="4"/>
          </p:nvPr>
        </p:nvSpPr>
        <p:spPr>
          <a:xfrm>
            <a:off x="6900335" y="6521455"/>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5" name="Title Placeholder 1"/>
          <p:cNvSpPr>
            <a:spLocks noGrp="1"/>
          </p:cNvSpPr>
          <p:nvPr>
            <p:ph type="title"/>
          </p:nvPr>
        </p:nvSpPr>
        <p:spPr>
          <a:xfrm>
            <a:off x="990600" y="274638"/>
            <a:ext cx="7937500" cy="5852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5485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3999" cy="45719"/>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39700" y="1409382"/>
            <a:ext cx="8869680" cy="4978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3"/>
          <p:cNvSpPr>
            <a:spLocks noGrp="1"/>
          </p:cNvSpPr>
          <p:nvPr>
            <p:ph type="dt" sz="half" idx="2"/>
          </p:nvPr>
        </p:nvSpPr>
        <p:spPr>
          <a:xfrm>
            <a:off x="69976"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r>
              <a:rPr lang="en-US" dirty="0"/>
              <a:t>© Year Here  Name of Company</a:t>
            </a:r>
          </a:p>
        </p:txBody>
      </p:sp>
      <p:sp>
        <p:nvSpPr>
          <p:cNvPr id="19" name="Slide Number Placeholder 5"/>
          <p:cNvSpPr>
            <a:spLocks noGrp="1"/>
          </p:cNvSpPr>
          <p:nvPr>
            <p:ph type="sldNum" sz="quarter" idx="4"/>
          </p:nvPr>
        </p:nvSpPr>
        <p:spPr>
          <a:xfrm>
            <a:off x="6934200" y="6501342"/>
            <a:ext cx="2133600" cy="365125"/>
          </a:xfrm>
          <a:prstGeom prst="rect">
            <a:avLst/>
          </a:prstGeom>
        </p:spPr>
        <p:txBody>
          <a:bodyPr anchor="ctr" anchorCtr="0"/>
          <a:lstStyle>
            <a:lvl1pPr algn="r">
              <a:defRPr sz="1200" b="1" i="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8" name="Rectangle 7"/>
          <p:cNvSpPr/>
          <p:nvPr userDrawn="1"/>
        </p:nvSpPr>
        <p:spPr>
          <a:xfrm>
            <a:off x="0" y="0"/>
            <a:ext cx="9144000" cy="1003300"/>
          </a:xfrm>
          <a:prstGeom prst="rect">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39700" y="-68580"/>
            <a:ext cx="886968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3330308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704" r:id="rId3"/>
    <p:sldLayoutId id="2147483650" r:id="rId4"/>
    <p:sldLayoutId id="2147483703" r:id="rId5"/>
    <p:sldLayoutId id="2147483705" r:id="rId6"/>
    <p:sldLayoutId id="2147483719" r:id="rId7"/>
  </p:sldLayoutIdLst>
  <p:hf hdr="0" ftr="0" dt="0"/>
  <p:txStyles>
    <p:titleStyle>
      <a:lvl1pPr algn="l" defTabSz="914400" rtl="0" eaLnBrk="1" latinLnBrk="0" hangingPunct="1">
        <a:spcBef>
          <a:spcPct val="0"/>
        </a:spcBef>
        <a:buNone/>
        <a:defRPr sz="3200" b="1" kern="1200">
          <a:solidFill>
            <a:schemeClr val="bg1"/>
          </a:solidFill>
          <a:latin typeface="Garamond" pitchFamily="18" charset="0"/>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lang="en-US" sz="16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71775"/>
            <a:ext cx="8229600" cy="1143000"/>
          </a:xfrm>
        </p:spPr>
        <p:txBody>
          <a:bodyPr>
            <a:normAutofit/>
          </a:bodyPr>
          <a:lstStyle/>
          <a:p>
            <a:pPr algn="ctr"/>
            <a:r>
              <a:rPr lang="en-US" sz="2600" dirty="0">
                <a:solidFill>
                  <a:srgbClr val="000000"/>
                </a:solidFill>
                <a:latin typeface="Georgia" panose="02040502050405020303" pitchFamily="18" charset="0"/>
              </a:rPr>
              <a:t>The School District of Alachua County, Florida </a:t>
            </a:r>
            <a:r>
              <a:rPr lang="en-US" sz="2600" dirty="0">
                <a:solidFill>
                  <a:srgbClr val="000000"/>
                </a:solidFill>
              </a:rPr>
              <a:t/>
            </a:r>
            <a:br>
              <a:rPr lang="en-US" sz="2600" dirty="0">
                <a:solidFill>
                  <a:srgbClr val="000000"/>
                </a:solidFill>
              </a:rPr>
            </a:br>
            <a:r>
              <a:rPr lang="en-US" sz="2000" b="0" dirty="0">
                <a:solidFill>
                  <a:srgbClr val="000000"/>
                </a:solidFill>
                <a:latin typeface="Georgia" panose="02040502050405020303" pitchFamily="18" charset="0"/>
              </a:rPr>
              <a:t>Certificates of Participation, Series 2020 </a:t>
            </a:r>
            <a:br>
              <a:rPr lang="en-US" sz="2000" b="0" dirty="0">
                <a:solidFill>
                  <a:srgbClr val="000000"/>
                </a:solidFill>
                <a:latin typeface="Georgia" panose="02040502050405020303" pitchFamily="18" charset="0"/>
              </a:rPr>
            </a:br>
            <a:r>
              <a:rPr lang="en-US" sz="2000" b="0" dirty="0">
                <a:solidFill>
                  <a:srgbClr val="000000"/>
                </a:solidFill>
                <a:latin typeface="Georgia" panose="02040502050405020303" pitchFamily="18" charset="0"/>
              </a:rPr>
              <a:t>Ratings Presentation </a:t>
            </a:r>
            <a:endParaRPr lang="en-US" dirty="0">
              <a:latin typeface="Georgia" panose="02040502050405020303" pitchFamily="18" charset="0"/>
            </a:endParaRPr>
          </a:p>
        </p:txBody>
      </p:sp>
      <p:pic>
        <p:nvPicPr>
          <p:cNvPr id="2" name="Picture 1">
            <a:extLst>
              <a:ext uri="{FF2B5EF4-FFF2-40B4-BE49-F238E27FC236}">
                <a16:creationId xmlns:a16="http://schemas.microsoft.com/office/drawing/2014/main" id="{0F0CB3C7-3069-4398-BE5E-9FE80615EB6F}"/>
              </a:ext>
            </a:extLst>
          </p:cNvPr>
          <p:cNvPicPr>
            <a:picLocks noChangeAspect="1"/>
          </p:cNvPicPr>
          <p:nvPr/>
        </p:nvPicPr>
        <p:blipFill>
          <a:blip r:embed="rId3"/>
          <a:stretch>
            <a:fillRect/>
          </a:stretch>
        </p:blipFill>
        <p:spPr>
          <a:xfrm>
            <a:off x="2381250" y="632256"/>
            <a:ext cx="4381500" cy="1314450"/>
          </a:xfrm>
          <a:prstGeom prst="rect">
            <a:avLst/>
          </a:prstGeom>
        </p:spPr>
      </p:pic>
    </p:spTree>
    <p:extLst>
      <p:ext uri="{BB962C8B-B14F-4D97-AF65-F5344CB8AC3E}">
        <p14:creationId xmlns:p14="http://schemas.microsoft.com/office/powerpoint/2010/main" val="207418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B3132-7080-43B7-8137-4642C6A1618B}"/>
              </a:ext>
            </a:extLst>
          </p:cNvPr>
          <p:cNvSpPr>
            <a:spLocks noGrp="1"/>
          </p:cNvSpPr>
          <p:nvPr>
            <p:ph type="title"/>
          </p:nvPr>
        </p:nvSpPr>
        <p:spPr/>
        <p:txBody>
          <a:bodyPr/>
          <a:lstStyle/>
          <a:p>
            <a:r>
              <a:rPr lang="en-US" dirty="0">
                <a:latin typeface="Georgia" panose="02040502050405020303" pitchFamily="18" charset="0"/>
              </a:rPr>
              <a:t>Local Economic Update – COVID-19	</a:t>
            </a:r>
          </a:p>
        </p:txBody>
      </p:sp>
      <p:sp>
        <p:nvSpPr>
          <p:cNvPr id="2" name="Content Placeholder 1">
            <a:extLst>
              <a:ext uri="{FF2B5EF4-FFF2-40B4-BE49-F238E27FC236}">
                <a16:creationId xmlns:a16="http://schemas.microsoft.com/office/drawing/2014/main" id="{9E6F0815-D7BC-480A-AA5D-57730DDC1B79}"/>
              </a:ext>
            </a:extLst>
          </p:cNvPr>
          <p:cNvSpPr>
            <a:spLocks noGrp="1"/>
          </p:cNvSpPr>
          <p:nvPr>
            <p:ph sz="half" idx="1"/>
          </p:nvPr>
        </p:nvSpPr>
        <p:spPr/>
        <p:txBody>
          <a:bodyPr>
            <a:normAutofit/>
          </a:bodyPr>
          <a:lstStyle/>
          <a:p>
            <a:pPr>
              <a:buClr>
                <a:schemeClr val="accent2"/>
              </a:buClr>
            </a:pPr>
            <a:r>
              <a:rPr lang="en-US" dirty="0"/>
              <a:t>Ology Bioservices, a biopharmaceutical company, has been awarded more than $53 million from the Department of Defense to develop and manufacture an antibody treatment and vaccine for COVID-19 and other viral diseases</a:t>
            </a:r>
          </a:p>
          <a:p>
            <a:pPr>
              <a:buClr>
                <a:schemeClr val="accent2"/>
              </a:buClr>
            </a:pPr>
            <a:r>
              <a:rPr lang="en-US" dirty="0"/>
              <a:t>UF preparing a plan to reopen for students in fall</a:t>
            </a:r>
          </a:p>
          <a:p>
            <a:pPr lvl="1">
              <a:buClr>
                <a:schemeClr val="accent2"/>
              </a:buClr>
            </a:pPr>
            <a:r>
              <a:rPr lang="en-US" dirty="0"/>
              <a:t>Push back the start of the semester by a week to August 31, 2020</a:t>
            </a:r>
          </a:p>
          <a:p>
            <a:pPr lvl="1">
              <a:buClr>
                <a:schemeClr val="accent2"/>
              </a:buClr>
            </a:pPr>
            <a:r>
              <a:rPr lang="en-US" dirty="0"/>
              <a:t>Low-risk faculty and staff would be the first to head back to campus, then graduate students, followed by other employees</a:t>
            </a:r>
          </a:p>
          <a:p>
            <a:pPr lvl="1">
              <a:buClr>
                <a:schemeClr val="accent2"/>
              </a:buClr>
            </a:pPr>
            <a:r>
              <a:rPr lang="en-US" dirty="0"/>
              <a:t>Undergraduate students would be the last to arrive and would show up in waves with every student being tested</a:t>
            </a:r>
          </a:p>
        </p:txBody>
      </p:sp>
      <p:sp>
        <p:nvSpPr>
          <p:cNvPr id="7" name="Content Placeholder 6">
            <a:extLst>
              <a:ext uri="{FF2B5EF4-FFF2-40B4-BE49-F238E27FC236}">
                <a16:creationId xmlns:a16="http://schemas.microsoft.com/office/drawing/2014/main" id="{9EA117C1-1120-405A-AFBD-EFFC4EB89F13}"/>
              </a:ext>
            </a:extLst>
          </p:cNvPr>
          <p:cNvSpPr>
            <a:spLocks noGrp="1"/>
          </p:cNvSpPr>
          <p:nvPr>
            <p:ph sz="half" idx="2"/>
          </p:nvPr>
        </p:nvSpPr>
        <p:spPr>
          <a:xfrm>
            <a:off x="4624251" y="1262744"/>
            <a:ext cx="4389120" cy="4731656"/>
          </a:xfrm>
        </p:spPr>
        <p:txBody>
          <a:bodyPr>
            <a:normAutofit/>
          </a:bodyPr>
          <a:lstStyle/>
          <a:p>
            <a:pPr>
              <a:buClr>
                <a:schemeClr val="accent2"/>
              </a:buClr>
            </a:pPr>
            <a:r>
              <a:rPr lang="en-US" dirty="0"/>
              <a:t>Gainesville Regional Utilities (GRU) lowered fuel adjustment charges, which started in February, to help customers save money through September</a:t>
            </a:r>
          </a:p>
          <a:p>
            <a:pPr lvl="1"/>
            <a:r>
              <a:rPr lang="en-US" dirty="0"/>
              <a:t>GRU will save customers about $9 million by lowering fuel adjustment charges from February to September 2020, giving customers some relief during the COVID-19 crisis </a:t>
            </a:r>
          </a:p>
          <a:p>
            <a:pPr lvl="1"/>
            <a:r>
              <a:rPr lang="en-US" dirty="0"/>
              <a:t>Natural gas prices are low, so the fuel adjustment charge will be a “pass through”</a:t>
            </a:r>
          </a:p>
          <a:p>
            <a:pPr lvl="1"/>
            <a:endParaRPr lang="en-US" dirty="0"/>
          </a:p>
        </p:txBody>
      </p:sp>
      <p:sp>
        <p:nvSpPr>
          <p:cNvPr id="4" name="Slide Number Placeholder 3">
            <a:extLst>
              <a:ext uri="{FF2B5EF4-FFF2-40B4-BE49-F238E27FC236}">
                <a16:creationId xmlns:a16="http://schemas.microsoft.com/office/drawing/2014/main" id="{841311A8-D7E7-400E-9239-58986FC868AD}"/>
              </a:ext>
            </a:extLst>
          </p:cNvPr>
          <p:cNvSpPr>
            <a:spLocks noGrp="1"/>
          </p:cNvSpPr>
          <p:nvPr>
            <p:ph type="sldNum" sz="quarter" idx="12"/>
          </p:nvPr>
        </p:nvSpPr>
        <p:spPr/>
        <p:txBody>
          <a:bodyPr/>
          <a:lstStyle/>
          <a:p>
            <a:fld id="{B46E8BEF-84F8-4DAE-A40D-50CC264AEF27}" type="slidenum">
              <a:rPr lang="en-US" smtClean="0"/>
              <a:pPr/>
              <a:t>10</a:t>
            </a:fld>
            <a:endParaRPr lang="en-US" dirty="0"/>
          </a:p>
        </p:txBody>
      </p:sp>
      <p:sp>
        <p:nvSpPr>
          <p:cNvPr id="8" name="TextBox 7">
            <a:extLst>
              <a:ext uri="{FF2B5EF4-FFF2-40B4-BE49-F238E27FC236}">
                <a16:creationId xmlns:a16="http://schemas.microsoft.com/office/drawing/2014/main" id="{D6096A52-99E2-4921-A7CA-5352FD601B53}"/>
              </a:ext>
            </a:extLst>
          </p:cNvPr>
          <p:cNvSpPr txBox="1"/>
          <p:nvPr/>
        </p:nvSpPr>
        <p:spPr>
          <a:xfrm>
            <a:off x="76200" y="6576182"/>
            <a:ext cx="2996393"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UF Health</a:t>
            </a:r>
          </a:p>
        </p:txBody>
      </p:sp>
    </p:spTree>
    <p:extLst>
      <p:ext uri="{BB962C8B-B14F-4D97-AF65-F5344CB8AC3E}">
        <p14:creationId xmlns:p14="http://schemas.microsoft.com/office/powerpoint/2010/main" val="7137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A5C8DC-2DE5-452B-84E8-BF573F1ACD1C}"/>
              </a:ext>
            </a:extLst>
          </p:cNvPr>
          <p:cNvSpPr>
            <a:spLocks noGrp="1"/>
          </p:cNvSpPr>
          <p:nvPr>
            <p:ph idx="1"/>
          </p:nvPr>
        </p:nvSpPr>
        <p:spPr/>
        <p:txBody>
          <a:bodyPr>
            <a:normAutofit/>
          </a:bodyPr>
          <a:lstStyle/>
          <a:p>
            <a:pPr>
              <a:buClr>
                <a:schemeClr val="accent2"/>
              </a:buClr>
            </a:pPr>
            <a:r>
              <a:rPr lang="en-US" dirty="0"/>
              <a:t>The unemployment rate in March 2020 in the Gainesville Metropolitan Statistical Area was 3.9%, which was lower than the State unemployment rate of 4.3% and the national unemployment rate of 4.4% </a:t>
            </a:r>
          </a:p>
        </p:txBody>
      </p:sp>
      <p:sp>
        <p:nvSpPr>
          <p:cNvPr id="3" name="Title 2">
            <a:extLst>
              <a:ext uri="{FF2B5EF4-FFF2-40B4-BE49-F238E27FC236}">
                <a16:creationId xmlns:a16="http://schemas.microsoft.com/office/drawing/2014/main" id="{5C9D224A-6149-4A41-BD05-6C5623DA51A1}"/>
              </a:ext>
            </a:extLst>
          </p:cNvPr>
          <p:cNvSpPr>
            <a:spLocks noGrp="1"/>
          </p:cNvSpPr>
          <p:nvPr>
            <p:ph type="title"/>
          </p:nvPr>
        </p:nvSpPr>
        <p:spPr/>
        <p:txBody>
          <a:bodyPr anchor="ctr">
            <a:normAutofit/>
          </a:bodyPr>
          <a:lstStyle/>
          <a:p>
            <a:r>
              <a:rPr lang="en-US" sz="2800" dirty="0">
                <a:latin typeface="Georgia" panose="02040502050405020303" pitchFamily="18" charset="0"/>
              </a:rPr>
              <a:t>Unemployment Rate </a:t>
            </a:r>
          </a:p>
        </p:txBody>
      </p:sp>
      <p:sp>
        <p:nvSpPr>
          <p:cNvPr id="4" name="Slide Number Placeholder 3">
            <a:extLst>
              <a:ext uri="{FF2B5EF4-FFF2-40B4-BE49-F238E27FC236}">
                <a16:creationId xmlns:a16="http://schemas.microsoft.com/office/drawing/2014/main" id="{EE83357C-E46B-4F0E-8910-926AD5DC7F6D}"/>
              </a:ext>
            </a:extLst>
          </p:cNvPr>
          <p:cNvSpPr>
            <a:spLocks noGrp="1"/>
          </p:cNvSpPr>
          <p:nvPr>
            <p:ph type="sldNum" sz="quarter" idx="12"/>
          </p:nvPr>
        </p:nvSpPr>
        <p:spPr/>
        <p:txBody>
          <a:bodyPr anchor="ctr">
            <a:normAutofit/>
          </a:bodyPr>
          <a:lstStyle/>
          <a:p>
            <a:pPr>
              <a:spcAft>
                <a:spcPts val="600"/>
              </a:spcAft>
            </a:pPr>
            <a:fld id="{B46E8BEF-84F8-4DAE-A40D-50CC264AEF27}" type="slidenum">
              <a:rPr lang="en-US" smtClean="0"/>
              <a:pPr>
                <a:spcAft>
                  <a:spcPts val="600"/>
                </a:spcAft>
              </a:pPr>
              <a:t>11</a:t>
            </a:fld>
            <a:endParaRPr lang="en-US"/>
          </a:p>
        </p:txBody>
      </p:sp>
      <p:sp>
        <p:nvSpPr>
          <p:cNvPr id="8" name="TextBox 7">
            <a:extLst>
              <a:ext uri="{FF2B5EF4-FFF2-40B4-BE49-F238E27FC236}">
                <a16:creationId xmlns:a16="http://schemas.microsoft.com/office/drawing/2014/main" id="{7E15CC26-1D14-42BF-9DF9-D03A938CADD7}"/>
              </a:ext>
            </a:extLst>
          </p:cNvPr>
          <p:cNvSpPr txBox="1"/>
          <p:nvPr/>
        </p:nvSpPr>
        <p:spPr>
          <a:xfrm>
            <a:off x="76200" y="6576182"/>
            <a:ext cx="2996393"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Federal Reserve</a:t>
            </a:r>
          </a:p>
        </p:txBody>
      </p:sp>
      <p:pic>
        <p:nvPicPr>
          <p:cNvPr id="5" name="Picture 4">
            <a:extLst>
              <a:ext uri="{FF2B5EF4-FFF2-40B4-BE49-F238E27FC236}">
                <a16:creationId xmlns:a16="http://schemas.microsoft.com/office/drawing/2014/main" id="{280A3A7D-A106-442E-A44F-BCC34E38FB74}"/>
              </a:ext>
            </a:extLst>
          </p:cNvPr>
          <p:cNvPicPr>
            <a:picLocks noChangeAspect="1"/>
          </p:cNvPicPr>
          <p:nvPr/>
        </p:nvPicPr>
        <p:blipFill>
          <a:blip r:embed="rId2"/>
          <a:stretch>
            <a:fillRect/>
          </a:stretch>
        </p:blipFill>
        <p:spPr>
          <a:xfrm>
            <a:off x="1663267" y="2472000"/>
            <a:ext cx="5817466" cy="3192416"/>
          </a:xfrm>
          <a:prstGeom prst="rect">
            <a:avLst/>
          </a:prstGeom>
        </p:spPr>
      </p:pic>
    </p:spTree>
    <p:extLst>
      <p:ext uri="{BB962C8B-B14F-4D97-AF65-F5344CB8AC3E}">
        <p14:creationId xmlns:p14="http://schemas.microsoft.com/office/powerpoint/2010/main" val="369362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latin typeface="Georgia" panose="02040502050405020303" pitchFamily="18" charset="0"/>
              </a:rPr>
              <a:t>II. The School District of Alachua County</a:t>
            </a:r>
          </a:p>
        </p:txBody>
      </p:sp>
    </p:spTree>
    <p:extLst>
      <p:ext uri="{BB962C8B-B14F-4D97-AF65-F5344CB8AC3E}">
        <p14:creationId xmlns:p14="http://schemas.microsoft.com/office/powerpoint/2010/main" val="337001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Georgia" panose="02040502050405020303" pitchFamily="18" charset="0"/>
              </a:rPr>
              <a:t>The District – Strategic Plan</a:t>
            </a:r>
          </a:p>
        </p:txBody>
      </p:sp>
      <p:sp>
        <p:nvSpPr>
          <p:cNvPr id="3" name="Content Placeholder 2"/>
          <p:cNvSpPr>
            <a:spLocks noGrp="1"/>
          </p:cNvSpPr>
          <p:nvPr>
            <p:ph sz="half" idx="1"/>
          </p:nvPr>
        </p:nvSpPr>
        <p:spPr>
          <a:xfrm>
            <a:off x="4572000" y="1265464"/>
            <a:ext cx="4389120" cy="5592536"/>
          </a:xfrm>
        </p:spPr>
        <p:txBody>
          <a:bodyPr>
            <a:normAutofit fontScale="85000" lnSpcReduction="20000"/>
          </a:bodyPr>
          <a:lstStyle/>
          <a:p>
            <a:pPr>
              <a:buClr>
                <a:schemeClr val="accent2"/>
              </a:buClr>
              <a:buFont typeface="Wingdings" panose="05000000000000000000" pitchFamily="2" charset="2"/>
              <a:buChar char="ü"/>
            </a:pPr>
            <a:r>
              <a:rPr lang="en-US" b="1" dirty="0"/>
              <a:t>Goal 1: </a:t>
            </a:r>
            <a:r>
              <a:rPr lang="en-US" dirty="0"/>
              <a:t>to ensure an education environment where all students have optimal conditions for learning.  To create and maintain a culture of academic excellence and high expectations and provide high quality programs and instruction that will prepare all students to be productive citizens and lifelong, agile learners</a:t>
            </a:r>
          </a:p>
          <a:p>
            <a:pPr>
              <a:buClr>
                <a:schemeClr val="accent2"/>
              </a:buClr>
              <a:buFont typeface="Wingdings" panose="05000000000000000000" pitchFamily="2" charset="2"/>
              <a:buChar char="ü"/>
            </a:pPr>
            <a:r>
              <a:rPr lang="en-US" b="1" dirty="0"/>
              <a:t>Goal 2: </a:t>
            </a:r>
            <a:r>
              <a:rPr lang="en-US" dirty="0"/>
              <a:t>to ensure a safe and orderly environment for students and staff that provides optimal conditions and opportunities for teaching and learning</a:t>
            </a:r>
          </a:p>
          <a:p>
            <a:pPr>
              <a:buClr>
                <a:schemeClr val="accent2"/>
              </a:buClr>
              <a:buFont typeface="Wingdings" panose="05000000000000000000" pitchFamily="2" charset="2"/>
              <a:buChar char="ü"/>
            </a:pPr>
            <a:r>
              <a:rPr lang="en-US" b="1" dirty="0"/>
              <a:t>Goal 3: </a:t>
            </a:r>
            <a:r>
              <a:rPr lang="en-US" dirty="0"/>
              <a:t>to ensure an environment that provides optimal conditions and opportunities for recruitment and retention of effective staff</a:t>
            </a:r>
          </a:p>
          <a:p>
            <a:pPr>
              <a:buClr>
                <a:schemeClr val="accent2"/>
              </a:buClr>
              <a:buFont typeface="Wingdings" panose="05000000000000000000" pitchFamily="2" charset="2"/>
              <a:buChar char="ü"/>
            </a:pPr>
            <a:r>
              <a:rPr lang="en-US" b="1" dirty="0"/>
              <a:t>Goal 4: </a:t>
            </a:r>
            <a:r>
              <a:rPr lang="en-US" dirty="0"/>
              <a:t>to ensure an environment that promotes and fosters up-to-date technology resources for staff and students</a:t>
            </a:r>
          </a:p>
          <a:p>
            <a:pPr>
              <a:buClr>
                <a:schemeClr val="accent2"/>
              </a:buClr>
              <a:buFont typeface="Wingdings" panose="05000000000000000000" pitchFamily="2" charset="2"/>
              <a:buChar char="ü"/>
            </a:pPr>
            <a:r>
              <a:rPr lang="en-US" b="1" dirty="0"/>
              <a:t>Goal 5: </a:t>
            </a:r>
            <a:r>
              <a:rPr lang="en-US" dirty="0"/>
              <a:t>to ensure that conditions of the District’s infrastructure foster and promote environmental stewardship</a:t>
            </a:r>
          </a:p>
          <a:p>
            <a:pPr>
              <a:buClr>
                <a:schemeClr val="accent2"/>
              </a:buClr>
              <a:buFont typeface="Wingdings" panose="05000000000000000000" pitchFamily="2" charset="2"/>
              <a:buChar char="ü"/>
            </a:pPr>
            <a:r>
              <a:rPr lang="en-US" b="1" dirty="0"/>
              <a:t>Goal 6: </a:t>
            </a:r>
            <a:r>
              <a:rPr lang="en-US" dirty="0"/>
              <a:t>to ensure conditions that prioritize family and community stakeholders’ engagement and involvement in educational process and improve customer satisfaction</a:t>
            </a:r>
          </a:p>
          <a:p>
            <a:pPr>
              <a:buClr>
                <a:schemeClr val="accent2"/>
              </a:buClr>
              <a:buFont typeface="Wingdings" panose="05000000000000000000" pitchFamily="2" charset="2"/>
              <a:buChar char="ü"/>
            </a:pPr>
            <a:r>
              <a:rPr lang="en-US" b="1" dirty="0"/>
              <a:t>Goal 7: </a:t>
            </a:r>
            <a:r>
              <a:rPr lang="en-US" dirty="0"/>
              <a:t>to manage the District’s financial resources in a productive and efficient manner</a:t>
            </a:r>
          </a:p>
        </p:txBody>
      </p:sp>
      <p:sp>
        <p:nvSpPr>
          <p:cNvPr id="13" name="Content Placeholder 12">
            <a:extLst>
              <a:ext uri="{FF2B5EF4-FFF2-40B4-BE49-F238E27FC236}">
                <a16:creationId xmlns:a16="http://schemas.microsoft.com/office/drawing/2014/main" id="{AB217FA0-295F-4802-81EF-FD0AC2E12E06}"/>
              </a:ext>
            </a:extLst>
          </p:cNvPr>
          <p:cNvSpPr>
            <a:spLocks noGrp="1"/>
          </p:cNvSpPr>
          <p:nvPr>
            <p:ph sz="half" idx="2"/>
          </p:nvPr>
        </p:nvSpPr>
        <p:spPr>
          <a:xfrm>
            <a:off x="130629" y="1265463"/>
            <a:ext cx="4389120" cy="3320185"/>
          </a:xfrm>
        </p:spPr>
        <p:txBody>
          <a:bodyPr>
            <a:normAutofit/>
          </a:bodyPr>
          <a:lstStyle/>
          <a:p>
            <a:pPr marL="0" indent="0" algn="ctr">
              <a:buNone/>
            </a:pPr>
            <a:r>
              <a:rPr lang="en-US" b="1" i="1" dirty="0"/>
              <a:t>Alachua County Public Schools is committed to the success of every student, to ensure equity and excellence for all students, and to close the achievement gap.  All students are entitled to a high quality educational experience that will prepare them to achieve their post-secondary goals</a:t>
            </a:r>
          </a:p>
          <a:p>
            <a:pPr algn="ctr"/>
            <a:endParaRPr lang="en-US" dirty="0"/>
          </a:p>
        </p:txBody>
      </p:sp>
      <p:sp>
        <p:nvSpPr>
          <p:cNvPr id="7" name="Slide Number Placeholder 6"/>
          <p:cNvSpPr>
            <a:spLocks noGrp="1"/>
          </p:cNvSpPr>
          <p:nvPr>
            <p:ph type="sldNum" sz="quarter" idx="12"/>
          </p:nvPr>
        </p:nvSpPr>
        <p:spPr/>
        <p:txBody>
          <a:bodyPr/>
          <a:lstStyle/>
          <a:p>
            <a:fld id="{B46E8BEF-84F8-4DAE-A40D-50CC264AEF27}" type="slidenum">
              <a:rPr lang="en-US" smtClean="0"/>
              <a:pPr/>
              <a:t>13</a:t>
            </a:fld>
            <a:endParaRPr lang="en-US" dirty="0"/>
          </a:p>
        </p:txBody>
      </p:sp>
      <p:pic>
        <p:nvPicPr>
          <p:cNvPr id="16" name="Picture 15">
            <a:extLst>
              <a:ext uri="{FF2B5EF4-FFF2-40B4-BE49-F238E27FC236}">
                <a16:creationId xmlns:a16="http://schemas.microsoft.com/office/drawing/2014/main" id="{2E864119-044F-4A25-B723-C73ACFAB924A}"/>
              </a:ext>
            </a:extLst>
          </p:cNvPr>
          <p:cNvPicPr>
            <a:picLocks noChangeAspect="1"/>
          </p:cNvPicPr>
          <p:nvPr/>
        </p:nvPicPr>
        <p:blipFill>
          <a:blip r:embed="rId2"/>
          <a:stretch>
            <a:fillRect/>
          </a:stretch>
        </p:blipFill>
        <p:spPr>
          <a:xfrm>
            <a:off x="433810" y="4191756"/>
            <a:ext cx="3782757" cy="1704077"/>
          </a:xfrm>
          <a:prstGeom prst="rect">
            <a:avLst/>
          </a:prstGeom>
        </p:spPr>
      </p:pic>
    </p:spTree>
    <p:extLst>
      <p:ext uri="{BB962C8B-B14F-4D97-AF65-F5344CB8AC3E}">
        <p14:creationId xmlns:p14="http://schemas.microsoft.com/office/powerpoint/2010/main" val="417061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Georgia" panose="02040502050405020303" pitchFamily="18" charset="0"/>
              </a:rPr>
              <a:t>Organizational Structure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14</a:t>
            </a:fld>
            <a:endParaRPr lang="en-US" dirty="0"/>
          </a:p>
        </p:txBody>
      </p:sp>
      <p:pic>
        <p:nvPicPr>
          <p:cNvPr id="3" name="Picture 2"/>
          <p:cNvPicPr>
            <a:picLocks noChangeAspect="1"/>
          </p:cNvPicPr>
          <p:nvPr/>
        </p:nvPicPr>
        <p:blipFill rotWithShape="1">
          <a:blip r:embed="rId2"/>
          <a:srcRect l="2540" t="1746" r="1358" b="3525"/>
          <a:stretch/>
        </p:blipFill>
        <p:spPr>
          <a:xfrm>
            <a:off x="45720" y="1158947"/>
            <a:ext cx="9052560" cy="5147982"/>
          </a:xfrm>
          <a:prstGeom prst="rect">
            <a:avLst/>
          </a:prstGeom>
        </p:spPr>
      </p:pic>
    </p:spTree>
    <p:extLst>
      <p:ext uri="{BB962C8B-B14F-4D97-AF65-F5344CB8AC3E}">
        <p14:creationId xmlns:p14="http://schemas.microsoft.com/office/powerpoint/2010/main" val="295472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Clr>
                <a:schemeClr val="accent2"/>
              </a:buClr>
            </a:pPr>
            <a:r>
              <a:rPr lang="en-US" dirty="0"/>
              <a:t>Advanced Placement passing rates well above the State and national averages</a:t>
            </a:r>
          </a:p>
          <a:p>
            <a:pPr lvl="1">
              <a:buClr>
                <a:schemeClr val="accent2"/>
              </a:buClr>
            </a:pPr>
            <a:r>
              <a:rPr lang="en-US" dirty="0"/>
              <a:t>The District has an Advanced Placement (AP) passing rate of 64.2% in 2019, higher than State, national and global passing rates on the rigorous exams </a:t>
            </a:r>
          </a:p>
          <a:p>
            <a:pPr>
              <a:buClr>
                <a:schemeClr val="accent2"/>
              </a:buClr>
            </a:pPr>
            <a:r>
              <a:rPr lang="en-US" dirty="0"/>
              <a:t>Highest average SAT scores in Florida – well above the national average</a:t>
            </a:r>
          </a:p>
          <a:p>
            <a:pPr lvl="1">
              <a:buClr>
                <a:schemeClr val="accent2"/>
              </a:buClr>
            </a:pPr>
            <a:r>
              <a:rPr lang="en-US" dirty="0"/>
              <a:t>In 2019, eleven students earn perfect scores on the SAT or ACT</a:t>
            </a:r>
          </a:p>
          <a:p>
            <a:pPr lvl="1">
              <a:buClr>
                <a:schemeClr val="accent2"/>
              </a:buClr>
            </a:pPr>
            <a:r>
              <a:rPr lang="en-US" dirty="0"/>
              <a:t>In 2018, students from ACPS scored 75 points above the national score average and 129 points above the State average. (US: 1068, Florida: 1014, Alachua County: 1143) </a:t>
            </a:r>
          </a:p>
          <a:p>
            <a:pPr>
              <a:buClr>
                <a:schemeClr val="accent2"/>
              </a:buClr>
            </a:pPr>
            <a:r>
              <a:rPr lang="en-US" dirty="0"/>
              <a:t>Five schools on </a:t>
            </a:r>
            <a:r>
              <a:rPr lang="en-US" i="1" dirty="0"/>
              <a:t>The Washington Post’s </a:t>
            </a:r>
            <a:r>
              <a:rPr lang="en-US" dirty="0"/>
              <a:t>2016 High School Challenge Index – placing them among the top high schools in the nation</a:t>
            </a:r>
          </a:p>
          <a:p>
            <a:pPr>
              <a:buClr>
                <a:schemeClr val="accent2"/>
              </a:buClr>
            </a:pPr>
            <a:r>
              <a:rPr lang="en-US" dirty="0"/>
              <a:t>One of only 10 districts in Florida who currently have Exemplary Status as awarded by the Commissioner of Education's African American History Task Force</a:t>
            </a:r>
            <a:endParaRPr lang="en-US" b="1" dirty="0"/>
          </a:p>
          <a:p>
            <a:pPr>
              <a:buClr>
                <a:schemeClr val="accent2"/>
              </a:buClr>
            </a:pPr>
            <a:r>
              <a:rPr lang="en-US" dirty="0"/>
              <a:t>Received “The What Parents Want: Award” from </a:t>
            </a:r>
            <a:r>
              <a:rPr lang="en-US" dirty="0" err="1"/>
              <a:t>SchoolMatch</a:t>
            </a:r>
            <a:r>
              <a:rPr lang="en-US" dirty="0"/>
              <a:t>, the nation’s largest school selection consulting firm.  Only 16% of school districts nationwide earn this distinction</a:t>
            </a:r>
          </a:p>
          <a:p>
            <a:pPr>
              <a:buClr>
                <a:schemeClr val="accent2"/>
              </a:buClr>
            </a:pPr>
            <a:r>
              <a:rPr lang="en-US" dirty="0"/>
              <a:t>Over 52% of teachers in the District hold advanced degrees</a:t>
            </a:r>
          </a:p>
          <a:p>
            <a:pPr>
              <a:buClr>
                <a:schemeClr val="accent2"/>
              </a:buClr>
            </a:pPr>
            <a:r>
              <a:rPr lang="en-US" dirty="0"/>
              <a:t>Thirty 2020 National Merit semifinalists </a:t>
            </a:r>
          </a:p>
          <a:p>
            <a:pPr>
              <a:buClr>
                <a:schemeClr val="accent2"/>
              </a:buClr>
            </a:pPr>
            <a:r>
              <a:rPr lang="en-US" dirty="0"/>
              <a:t>Students earned more than 2,000 Industry Certifications in school year 2018-19</a:t>
            </a:r>
          </a:p>
          <a:p>
            <a:pPr>
              <a:buClr>
                <a:schemeClr val="accent2"/>
              </a:buClr>
            </a:pPr>
            <a:r>
              <a:rPr lang="en-US" dirty="0"/>
              <a:t>The Buchholz High School math team won its 12th national title in 13 years in 2019</a:t>
            </a:r>
          </a:p>
          <a:p>
            <a:pPr>
              <a:buClr>
                <a:schemeClr val="accent2"/>
              </a:buClr>
            </a:pPr>
            <a:r>
              <a:rPr lang="en-US" dirty="0"/>
              <a:t>The chess team from Williams Elementary School won 1st place in the 2019 National Elementary (K-6) Championship </a:t>
            </a:r>
          </a:p>
          <a:p>
            <a:pPr>
              <a:buClr>
                <a:schemeClr val="accent2"/>
              </a:buClr>
            </a:pPr>
            <a:endParaRPr lang="en-US" dirty="0"/>
          </a:p>
          <a:p>
            <a:pPr marL="0" indent="0">
              <a:buClr>
                <a:schemeClr val="accent2"/>
              </a:buClr>
              <a:buNone/>
            </a:pPr>
            <a:endParaRPr lang="en-US" dirty="0">
              <a:solidFill>
                <a:srgbClr val="FF0000"/>
              </a:solidFill>
            </a:endParaRPr>
          </a:p>
          <a:p>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Academics – Points of Pride</a:t>
            </a:r>
          </a:p>
        </p:txBody>
      </p:sp>
      <p:sp>
        <p:nvSpPr>
          <p:cNvPr id="5" name="Slide Number Placeholder 4"/>
          <p:cNvSpPr>
            <a:spLocks noGrp="1"/>
          </p:cNvSpPr>
          <p:nvPr>
            <p:ph type="sldNum" sz="quarter" idx="12"/>
          </p:nvPr>
        </p:nvSpPr>
        <p:spPr/>
        <p:txBody>
          <a:bodyPr/>
          <a:lstStyle/>
          <a:p>
            <a:fld id="{B46E8BEF-84F8-4DAE-A40D-50CC264AEF27}" type="slidenum">
              <a:rPr lang="en-US" smtClean="0"/>
              <a:pPr/>
              <a:t>15</a:t>
            </a:fld>
            <a:endParaRPr lang="en-US" dirty="0"/>
          </a:p>
        </p:txBody>
      </p:sp>
    </p:spTree>
    <p:extLst>
      <p:ext uri="{BB962C8B-B14F-4D97-AF65-F5344CB8AC3E}">
        <p14:creationId xmlns:p14="http://schemas.microsoft.com/office/powerpoint/2010/main" val="302873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85750">
              <a:buClr>
                <a:schemeClr val="accent2"/>
              </a:buClr>
            </a:pPr>
            <a:r>
              <a:rPr lang="en-US" dirty="0"/>
              <a:t>The District’s Transportation Department manages a fleet of 410 vehicles, including 180 school buses, to transport 9,800 students covering 3,804,738 miles per year</a:t>
            </a:r>
          </a:p>
          <a:p>
            <a:pPr marL="285750" indent="-285750">
              <a:buClr>
                <a:schemeClr val="accent2"/>
              </a:buClr>
            </a:pPr>
            <a:r>
              <a:rPr lang="en-US" dirty="0"/>
              <a:t>The Transportation Department has 800 bus stops which cover over 874 square miles</a:t>
            </a:r>
          </a:p>
          <a:p>
            <a:pPr marL="285750" indent="-285750">
              <a:buClr>
                <a:schemeClr val="accent2"/>
              </a:buClr>
            </a:pPr>
            <a:r>
              <a:rPr lang="en-US" dirty="0"/>
              <a:t>The District just entered into a lease purchase agreement which will bring down the average age of our yellow fleet from 10.1 to 2.7 years</a:t>
            </a:r>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District Operations</a:t>
            </a:r>
          </a:p>
        </p:txBody>
      </p:sp>
      <p:sp>
        <p:nvSpPr>
          <p:cNvPr id="5" name="Slide Number Placeholder 4"/>
          <p:cNvSpPr>
            <a:spLocks noGrp="1"/>
          </p:cNvSpPr>
          <p:nvPr>
            <p:ph type="sldNum" sz="quarter" idx="12"/>
          </p:nvPr>
        </p:nvSpPr>
        <p:spPr/>
        <p:txBody>
          <a:bodyPr/>
          <a:lstStyle/>
          <a:p>
            <a:fld id="{B46E8BEF-84F8-4DAE-A40D-50CC264AEF27}" type="slidenum">
              <a:rPr lang="en-US" smtClean="0"/>
              <a:pPr/>
              <a:t>16</a:t>
            </a:fld>
            <a:endParaRPr lang="en-US" dirty="0"/>
          </a:p>
        </p:txBody>
      </p:sp>
      <p:pic>
        <p:nvPicPr>
          <p:cNvPr id="6" name="Picture 5">
            <a:extLst>
              <a:ext uri="{FF2B5EF4-FFF2-40B4-BE49-F238E27FC236}">
                <a16:creationId xmlns:a16="http://schemas.microsoft.com/office/drawing/2014/main" id="{20FAE639-4B93-47FB-9F42-B2B4F77DDD0C}"/>
              </a:ext>
            </a:extLst>
          </p:cNvPr>
          <p:cNvPicPr>
            <a:picLocks noChangeAspect="1"/>
          </p:cNvPicPr>
          <p:nvPr/>
        </p:nvPicPr>
        <p:blipFill>
          <a:blip r:embed="rId2"/>
          <a:stretch>
            <a:fillRect/>
          </a:stretch>
        </p:blipFill>
        <p:spPr>
          <a:xfrm>
            <a:off x="2404997" y="3079413"/>
            <a:ext cx="4334007" cy="2585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440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The Food &amp; Nutrition Services Department serves over 35,000 meals daily</a:t>
            </a:r>
          </a:p>
          <a:p>
            <a:pPr>
              <a:buClr>
                <a:schemeClr val="accent2"/>
              </a:buClr>
            </a:pPr>
            <a:r>
              <a:rPr lang="en-US" dirty="0"/>
              <a:t>For the 2018-19 school year, the District served its students over 1.6 million breakfast meals, 3.4 million lunches, 440,000 suppers, 650,000 snacks, and 28,000 meals out of our food truck</a:t>
            </a:r>
          </a:p>
          <a:p>
            <a:pPr>
              <a:buClr>
                <a:schemeClr val="accent2"/>
              </a:buClr>
            </a:pPr>
            <a:r>
              <a:rPr lang="en-US" dirty="0"/>
              <a:t>The District has 46 Community Eligibility Schools where all students eat meals for free, regardless of income requirements</a:t>
            </a:r>
          </a:p>
          <a:p>
            <a:pPr>
              <a:buClr>
                <a:schemeClr val="accent2"/>
              </a:buClr>
            </a:pPr>
            <a:r>
              <a:rPr lang="en-US" u="sng" dirty="0"/>
              <a:t>Summer Feeding</a:t>
            </a:r>
            <a:r>
              <a:rPr lang="en-US" dirty="0"/>
              <a:t> – The  District’s summer meal program consists of 92 sites and serves 170,000 meals for kids of all ages during the summer months</a:t>
            </a:r>
          </a:p>
          <a:p>
            <a:pPr>
              <a:buClr>
                <a:schemeClr val="accent2"/>
              </a:buClr>
            </a:pPr>
            <a:r>
              <a:rPr lang="en-US" u="sng" dirty="0"/>
              <a:t>Farm to School Hub </a:t>
            </a:r>
            <a:r>
              <a:rPr lang="en-US" dirty="0"/>
              <a:t>– The District has a Farm to School program which processes over 50,000 pounds of fruit and vegetables grown by our local farmers which go directly into our schools</a:t>
            </a:r>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Food and Nutrition Services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17</a:t>
            </a:fld>
            <a:endParaRPr lang="en-US" dirty="0"/>
          </a:p>
        </p:txBody>
      </p:sp>
      <p:pic>
        <p:nvPicPr>
          <p:cNvPr id="6" name="Graphic 5" descr="Table setting">
            <a:extLst>
              <a:ext uri="{FF2B5EF4-FFF2-40B4-BE49-F238E27FC236}">
                <a16:creationId xmlns:a16="http://schemas.microsoft.com/office/drawing/2014/main" id="{56B26A5A-6503-40DE-A7C0-51616822D8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64196" y="3739802"/>
            <a:ext cx="2615609" cy="2615609"/>
          </a:xfrm>
          <a:prstGeom prst="rect">
            <a:avLst/>
          </a:prstGeom>
        </p:spPr>
      </p:pic>
    </p:spTree>
    <p:extLst>
      <p:ext uri="{BB962C8B-B14F-4D97-AF65-F5344CB8AC3E}">
        <p14:creationId xmlns:p14="http://schemas.microsoft.com/office/powerpoint/2010/main" val="78665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25F814-AF9B-4013-959C-0727A82A63FC}"/>
              </a:ext>
            </a:extLst>
          </p:cNvPr>
          <p:cNvSpPr>
            <a:spLocks noGrp="1"/>
          </p:cNvSpPr>
          <p:nvPr>
            <p:ph idx="1"/>
          </p:nvPr>
        </p:nvSpPr>
        <p:spPr/>
        <p:txBody>
          <a:bodyPr/>
          <a:lstStyle/>
          <a:p>
            <a:pPr>
              <a:buClr>
                <a:schemeClr val="accent2"/>
              </a:buClr>
            </a:pPr>
            <a:r>
              <a:rPr lang="en-US" dirty="0"/>
              <a:t>Schools will remain closed for the remainder of the school year and distance learning will continue through year end, which for the District will be May 29</a:t>
            </a:r>
          </a:p>
          <a:p>
            <a:pPr>
              <a:buClr>
                <a:schemeClr val="accent2"/>
              </a:buClr>
            </a:pPr>
            <a:r>
              <a:rPr lang="en-US" dirty="0"/>
              <a:t>Teachers have transitioned their lessons to a remote learning platform</a:t>
            </a:r>
          </a:p>
          <a:p>
            <a:pPr>
              <a:buClr>
                <a:schemeClr val="accent2"/>
              </a:buClr>
            </a:pPr>
            <a:r>
              <a:rPr lang="en-US" dirty="0"/>
              <a:t>78 distribution sites throughout Alachua County will continue to provide free meals</a:t>
            </a:r>
          </a:p>
          <a:p>
            <a:pPr lvl="1">
              <a:buClr>
                <a:schemeClr val="accent2"/>
              </a:buClr>
            </a:pPr>
            <a:r>
              <a:rPr lang="en-US" dirty="0"/>
              <a:t>The District has distributed over 500,000 meals in less than four weeks</a:t>
            </a:r>
          </a:p>
          <a:p>
            <a:pPr>
              <a:buClr>
                <a:schemeClr val="accent2"/>
              </a:buClr>
            </a:pPr>
            <a:r>
              <a:rPr lang="en-US" dirty="0"/>
              <a:t>Distributed 3,500 laptops to our most needy students for virtual learning</a:t>
            </a:r>
          </a:p>
          <a:p>
            <a:pPr>
              <a:buClr>
                <a:schemeClr val="accent2"/>
              </a:buClr>
            </a:pPr>
            <a:r>
              <a:rPr lang="en-US" dirty="0"/>
              <a:t>Purchased over 600 cellular enabled iPads for families without internet connectivity</a:t>
            </a:r>
          </a:p>
          <a:p>
            <a:pPr>
              <a:buClr>
                <a:schemeClr val="accent2"/>
              </a:buClr>
            </a:pPr>
            <a:r>
              <a:rPr lang="en-US" dirty="0"/>
              <a:t>Providing a Tech Support hotline from 8am to 5pm for families</a:t>
            </a:r>
          </a:p>
          <a:p>
            <a:pPr>
              <a:buClr>
                <a:schemeClr val="accent2"/>
              </a:buClr>
            </a:pPr>
            <a:r>
              <a:rPr lang="en-US" dirty="0"/>
              <a:t>The District launched School Bus </a:t>
            </a:r>
            <a:r>
              <a:rPr lang="en-US" dirty="0" err="1"/>
              <a:t>WiFi</a:t>
            </a:r>
            <a:r>
              <a:rPr lang="en-US" dirty="0"/>
              <a:t>, a program that will send school buses equipped with free ‘hot spots’ into local communities</a:t>
            </a:r>
          </a:p>
          <a:p>
            <a:pPr lvl="1">
              <a:buClr>
                <a:schemeClr val="accent2"/>
              </a:buClr>
            </a:pPr>
            <a:r>
              <a:rPr lang="en-US" dirty="0"/>
              <a:t>Available at 50 sites for three hours every weekday</a:t>
            </a:r>
          </a:p>
          <a:p>
            <a:pPr>
              <a:buClr>
                <a:schemeClr val="accent2"/>
              </a:buClr>
            </a:pPr>
            <a:r>
              <a:rPr lang="en-US" dirty="0"/>
              <a:t>School Counselors and Social Workers remain available through the COVID-19 crisis</a:t>
            </a:r>
          </a:p>
          <a:p>
            <a:pPr>
              <a:buClr>
                <a:schemeClr val="accent2"/>
              </a:buClr>
            </a:pPr>
            <a:endParaRPr lang="en-US" dirty="0">
              <a:solidFill>
                <a:srgbClr val="FF0000"/>
              </a:solidFill>
            </a:endParaRPr>
          </a:p>
          <a:p>
            <a:pPr>
              <a:buClr>
                <a:schemeClr val="accent2"/>
              </a:buClr>
            </a:pPr>
            <a:endParaRPr lang="en-US" dirty="0">
              <a:solidFill>
                <a:srgbClr val="FF0000"/>
              </a:solidFill>
            </a:endParaRPr>
          </a:p>
        </p:txBody>
      </p:sp>
      <p:sp>
        <p:nvSpPr>
          <p:cNvPr id="3" name="Title 2">
            <a:extLst>
              <a:ext uri="{FF2B5EF4-FFF2-40B4-BE49-F238E27FC236}">
                <a16:creationId xmlns:a16="http://schemas.microsoft.com/office/drawing/2014/main" id="{676F8B81-5395-4224-8AE4-B4A29F2B1046}"/>
              </a:ext>
            </a:extLst>
          </p:cNvPr>
          <p:cNvSpPr>
            <a:spLocks noGrp="1"/>
          </p:cNvSpPr>
          <p:nvPr>
            <p:ph type="title"/>
          </p:nvPr>
        </p:nvSpPr>
        <p:spPr/>
        <p:txBody>
          <a:bodyPr>
            <a:normAutofit/>
          </a:bodyPr>
          <a:lstStyle/>
          <a:p>
            <a:r>
              <a:rPr lang="en-US" sz="2800" dirty="0">
                <a:latin typeface="Georgia" panose="02040502050405020303" pitchFamily="18" charset="0"/>
              </a:rPr>
              <a:t>COVID-19 School Environment</a:t>
            </a:r>
          </a:p>
        </p:txBody>
      </p:sp>
      <p:sp>
        <p:nvSpPr>
          <p:cNvPr id="4" name="Slide Number Placeholder 3">
            <a:extLst>
              <a:ext uri="{FF2B5EF4-FFF2-40B4-BE49-F238E27FC236}">
                <a16:creationId xmlns:a16="http://schemas.microsoft.com/office/drawing/2014/main" id="{7074D345-52F9-4FD5-8C17-F8CFC8DCEA7B}"/>
              </a:ext>
            </a:extLst>
          </p:cNvPr>
          <p:cNvSpPr>
            <a:spLocks noGrp="1"/>
          </p:cNvSpPr>
          <p:nvPr>
            <p:ph type="sldNum" sz="quarter" idx="12"/>
          </p:nvPr>
        </p:nvSpPr>
        <p:spPr/>
        <p:txBody>
          <a:bodyPr/>
          <a:lstStyle/>
          <a:p>
            <a:fld id="{B46E8BEF-84F8-4DAE-A40D-50CC264AEF27}" type="slidenum">
              <a:rPr lang="en-US" smtClean="0"/>
              <a:pPr/>
              <a:t>18</a:t>
            </a:fld>
            <a:endParaRPr lang="en-US" dirty="0"/>
          </a:p>
        </p:txBody>
      </p:sp>
    </p:spTree>
    <p:extLst>
      <p:ext uri="{BB962C8B-B14F-4D97-AF65-F5344CB8AC3E}">
        <p14:creationId xmlns:p14="http://schemas.microsoft.com/office/powerpoint/2010/main" val="159908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93B4-0A1E-4662-AE7B-9C2C2810FD06}"/>
              </a:ext>
            </a:extLst>
          </p:cNvPr>
          <p:cNvSpPr>
            <a:spLocks noGrp="1"/>
          </p:cNvSpPr>
          <p:nvPr>
            <p:ph type="title"/>
          </p:nvPr>
        </p:nvSpPr>
        <p:spPr/>
        <p:txBody>
          <a:bodyPr/>
          <a:lstStyle/>
          <a:p>
            <a:r>
              <a:rPr lang="en-US" dirty="0">
                <a:latin typeface="Georgia" panose="02040502050405020303" pitchFamily="18" charset="0"/>
              </a:rPr>
              <a:t>III. Educational Environment</a:t>
            </a:r>
          </a:p>
        </p:txBody>
      </p:sp>
    </p:spTree>
    <p:extLst>
      <p:ext uri="{BB962C8B-B14F-4D97-AF65-F5344CB8AC3E}">
        <p14:creationId xmlns:p14="http://schemas.microsoft.com/office/powerpoint/2010/main" val="155228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The School District of Alachua County</a:t>
            </a:r>
          </a:p>
          <a:p>
            <a:pPr lvl="1"/>
            <a:r>
              <a:rPr lang="en-US" dirty="0"/>
              <a:t>Karen Clarke </a:t>
            </a:r>
          </a:p>
          <a:p>
            <a:pPr lvl="2"/>
            <a:r>
              <a:rPr lang="en-US" dirty="0"/>
              <a:t>Superintendent  </a:t>
            </a:r>
          </a:p>
          <a:p>
            <a:pPr lvl="1"/>
            <a:r>
              <a:rPr lang="en-US" dirty="0"/>
              <a:t>Alexander Rella </a:t>
            </a:r>
          </a:p>
          <a:p>
            <a:pPr lvl="2"/>
            <a:r>
              <a:rPr lang="en-US" dirty="0"/>
              <a:t>Assistant Superintendent of Business Services </a:t>
            </a:r>
          </a:p>
          <a:p>
            <a:pPr marL="914400" lvl="2" indent="0">
              <a:buNone/>
            </a:pPr>
            <a:endParaRPr lang="en-US" dirty="0"/>
          </a:p>
          <a:p>
            <a:pPr>
              <a:buClr>
                <a:schemeClr val="accent2"/>
              </a:buClr>
            </a:pPr>
            <a:r>
              <a:rPr lang="en-US" dirty="0"/>
              <a:t>PFM Financial Advisors LLC </a:t>
            </a:r>
          </a:p>
          <a:p>
            <a:pPr lvl="1"/>
            <a:r>
              <a:rPr lang="en-US" dirty="0"/>
              <a:t>Jay Glover </a:t>
            </a:r>
          </a:p>
          <a:p>
            <a:pPr lvl="2"/>
            <a:r>
              <a:rPr lang="en-US" dirty="0"/>
              <a:t>Managing Director</a:t>
            </a:r>
          </a:p>
          <a:p>
            <a:pPr lvl="1"/>
            <a:r>
              <a:rPr lang="en-US" dirty="0"/>
              <a:t>Laura Howe</a:t>
            </a:r>
          </a:p>
          <a:p>
            <a:pPr lvl="2"/>
            <a:r>
              <a:rPr lang="en-US" dirty="0"/>
              <a:t>Senior Managing Consultant </a:t>
            </a:r>
          </a:p>
          <a:p>
            <a:pPr lvl="1"/>
            <a:r>
              <a:rPr lang="en-US" dirty="0"/>
              <a:t>Robert Wilson </a:t>
            </a:r>
          </a:p>
          <a:p>
            <a:pPr lvl="2"/>
            <a:r>
              <a:rPr lang="en-US" dirty="0"/>
              <a:t>Senior Analyst </a:t>
            </a:r>
          </a:p>
          <a:p>
            <a:endParaRPr lang="en-US" dirty="0"/>
          </a:p>
          <a:p>
            <a:pPr>
              <a:buClr>
                <a:schemeClr val="accent2"/>
              </a:buClr>
            </a:pPr>
            <a:r>
              <a:rPr lang="en-US" dirty="0"/>
              <a:t>Raymond James</a:t>
            </a:r>
          </a:p>
          <a:p>
            <a:pPr lvl="1"/>
            <a:r>
              <a:rPr lang="en-US" dirty="0"/>
              <a:t>Rick Patterson</a:t>
            </a:r>
          </a:p>
          <a:p>
            <a:pPr lvl="2"/>
            <a:r>
              <a:rPr lang="en-US" dirty="0"/>
              <a:t>Managing Director</a:t>
            </a:r>
          </a:p>
          <a:p>
            <a:pPr lvl="1"/>
            <a:r>
              <a:rPr lang="en-US" dirty="0"/>
              <a:t>Frank Leto </a:t>
            </a:r>
          </a:p>
          <a:p>
            <a:pPr lvl="2"/>
            <a:r>
              <a:rPr lang="en-US" dirty="0"/>
              <a:t>Associate </a:t>
            </a:r>
          </a:p>
          <a:p>
            <a:pPr lvl="2"/>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Introduction	</a:t>
            </a:r>
          </a:p>
        </p:txBody>
      </p:sp>
      <p:pic>
        <p:nvPicPr>
          <p:cNvPr id="1026" name="Picture 2" descr="C:\Users\howel\AppData\Local\Microsoft\Windows\Temporary Internet Files\Content.Outlook\R5QF35UT\RJ_logo_print_cmyk_R_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667" y="4841332"/>
            <a:ext cx="2651760" cy="5637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46E8BEF-84F8-4DAE-A40D-50CC264AEF27}" type="slidenum">
              <a:rPr lang="en-US" smtClean="0"/>
              <a:pPr/>
              <a:t>2</a:t>
            </a:fld>
            <a:endParaRPr lang="en-US" dirty="0"/>
          </a:p>
        </p:txBody>
      </p:sp>
      <p:pic>
        <p:nvPicPr>
          <p:cNvPr id="11" name="Picture 10"/>
          <p:cNvPicPr>
            <a:picLocks noChangeAspect="1"/>
          </p:cNvPicPr>
          <p:nvPr/>
        </p:nvPicPr>
        <p:blipFill>
          <a:blip r:embed="rId3"/>
          <a:stretch>
            <a:fillRect/>
          </a:stretch>
        </p:blipFill>
        <p:spPr>
          <a:xfrm>
            <a:off x="5509667" y="3055782"/>
            <a:ext cx="2088697" cy="895156"/>
          </a:xfrm>
          <a:prstGeom prst="rect">
            <a:avLst/>
          </a:prstGeom>
        </p:spPr>
      </p:pic>
      <p:pic>
        <p:nvPicPr>
          <p:cNvPr id="4" name="Picture 3">
            <a:extLst>
              <a:ext uri="{FF2B5EF4-FFF2-40B4-BE49-F238E27FC236}">
                <a16:creationId xmlns:a16="http://schemas.microsoft.com/office/drawing/2014/main" id="{010400DA-D4E1-4C43-BBBD-CCE27BC9D14F}"/>
              </a:ext>
            </a:extLst>
          </p:cNvPr>
          <p:cNvPicPr>
            <a:picLocks noChangeAspect="1"/>
          </p:cNvPicPr>
          <p:nvPr/>
        </p:nvPicPr>
        <p:blipFill rotWithShape="1">
          <a:blip r:embed="rId4"/>
          <a:srcRect l="2857" t="10419" r="3890" b="10846"/>
          <a:stretch/>
        </p:blipFill>
        <p:spPr>
          <a:xfrm>
            <a:off x="5509667" y="1452941"/>
            <a:ext cx="1811970" cy="712447"/>
          </a:xfrm>
          <a:prstGeom prst="rect">
            <a:avLst/>
          </a:prstGeom>
        </p:spPr>
      </p:pic>
    </p:spTree>
    <p:extLst>
      <p:ext uri="{BB962C8B-B14F-4D97-AF65-F5344CB8AC3E}">
        <p14:creationId xmlns:p14="http://schemas.microsoft.com/office/powerpoint/2010/main" val="266438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0629" y="1193583"/>
            <a:ext cx="8882742" cy="5232853"/>
          </a:xfrm>
        </p:spPr>
        <p:txBody>
          <a:bodyPr>
            <a:normAutofit/>
          </a:bodyPr>
          <a:lstStyle/>
          <a:p>
            <a:pPr>
              <a:buClr>
                <a:schemeClr val="accent2"/>
              </a:buClr>
            </a:pPr>
            <a:r>
              <a:rPr lang="en-US" dirty="0"/>
              <a:t>Named an ‘A-Rated’ district by the Florida Department of Education based on the academic achievement of its students </a:t>
            </a:r>
          </a:p>
          <a:p>
            <a:pPr>
              <a:buClr>
                <a:schemeClr val="accent2"/>
              </a:buClr>
            </a:pPr>
            <a:r>
              <a:rPr lang="en-US" dirty="0"/>
              <a:t>63% of District schools are rated “A” or “B”.</a:t>
            </a:r>
          </a:p>
          <a:p>
            <a:pPr>
              <a:buClr>
                <a:schemeClr val="accent2"/>
              </a:buClr>
            </a:pPr>
            <a:r>
              <a:rPr lang="en-US" dirty="0"/>
              <a:t>91% of District schools are rated “C” or better.</a:t>
            </a:r>
          </a:p>
          <a:p>
            <a:pPr>
              <a:buClr>
                <a:schemeClr val="accent2"/>
              </a:buClr>
            </a:pPr>
            <a:r>
              <a:rPr lang="en-US" dirty="0"/>
              <a:t>In 2018 the number of local schools earning a grade below a “C” grade dropped from six to three, with no “F” rated schools</a:t>
            </a:r>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School Performance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20</a:t>
            </a:fld>
            <a:endParaRPr lang="en-US" dirty="0"/>
          </a:p>
        </p:txBody>
      </p:sp>
    </p:spTree>
    <p:extLst>
      <p:ext uri="{BB962C8B-B14F-4D97-AF65-F5344CB8AC3E}">
        <p14:creationId xmlns:p14="http://schemas.microsoft.com/office/powerpoint/2010/main" val="224633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accent2"/>
              </a:buClr>
            </a:pPr>
            <a:r>
              <a:rPr lang="en-US" dirty="0"/>
              <a:t>Students in Alachua County are taking advantage of a wide variety of career academies that prepare students for success in college and the workplace</a:t>
            </a:r>
          </a:p>
          <a:p>
            <a:pPr>
              <a:buClr>
                <a:schemeClr val="accent2"/>
              </a:buClr>
            </a:pPr>
            <a:r>
              <a:rPr lang="en-US" dirty="0"/>
              <a:t>College and Career Acceleration (“CCA”) represents the percentage of graduates who passed an AP, IB, or AICE exam, dual enrollment or earned an adult industry certification  </a:t>
            </a:r>
          </a:p>
        </p:txBody>
      </p:sp>
      <p:sp>
        <p:nvSpPr>
          <p:cNvPr id="3" name="Title 2"/>
          <p:cNvSpPr>
            <a:spLocks noGrp="1"/>
          </p:cNvSpPr>
          <p:nvPr>
            <p:ph type="title"/>
          </p:nvPr>
        </p:nvSpPr>
        <p:spPr/>
        <p:txBody>
          <a:bodyPr>
            <a:normAutofit/>
          </a:bodyPr>
          <a:lstStyle/>
          <a:p>
            <a:r>
              <a:rPr lang="en-US" sz="2800" dirty="0">
                <a:latin typeface="Georgia" panose="02040502050405020303" pitchFamily="18" charset="0"/>
              </a:rPr>
              <a:t>College and Career Acceleration </a:t>
            </a:r>
          </a:p>
        </p:txBody>
      </p:sp>
      <p:sp>
        <p:nvSpPr>
          <p:cNvPr id="4" name="Slide Number Placeholder 3"/>
          <p:cNvSpPr>
            <a:spLocks noGrp="1"/>
          </p:cNvSpPr>
          <p:nvPr>
            <p:ph type="sldNum" sz="quarter" idx="12"/>
          </p:nvPr>
        </p:nvSpPr>
        <p:spPr/>
        <p:txBody>
          <a:bodyPr/>
          <a:lstStyle/>
          <a:p>
            <a:fld id="{B46E8BEF-84F8-4DAE-A40D-50CC264AEF27}" type="slidenum">
              <a:rPr lang="en-US" smtClean="0"/>
              <a:pPr/>
              <a:t>21</a:t>
            </a:fld>
            <a:endParaRPr lang="en-US" dirty="0"/>
          </a:p>
        </p:txBody>
      </p:sp>
      <p:pic>
        <p:nvPicPr>
          <p:cNvPr id="5" name="Picture 4">
            <a:extLst>
              <a:ext uri="{FF2B5EF4-FFF2-40B4-BE49-F238E27FC236}">
                <a16:creationId xmlns:a16="http://schemas.microsoft.com/office/drawing/2014/main" id="{84381EB7-087F-430E-A382-0031ADD26019}"/>
              </a:ext>
            </a:extLst>
          </p:cNvPr>
          <p:cNvPicPr>
            <a:picLocks noChangeAspect="1"/>
          </p:cNvPicPr>
          <p:nvPr/>
        </p:nvPicPr>
        <p:blipFill>
          <a:blip r:embed="rId2"/>
          <a:stretch>
            <a:fillRect/>
          </a:stretch>
        </p:blipFill>
        <p:spPr>
          <a:xfrm>
            <a:off x="1444676" y="2452643"/>
            <a:ext cx="6254648" cy="3756837"/>
          </a:xfrm>
          <a:prstGeom prst="rect">
            <a:avLst/>
          </a:prstGeom>
        </p:spPr>
      </p:pic>
    </p:spTree>
    <p:extLst>
      <p:ext uri="{BB962C8B-B14F-4D97-AF65-F5344CB8AC3E}">
        <p14:creationId xmlns:p14="http://schemas.microsoft.com/office/powerpoint/2010/main" val="18783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accent2"/>
              </a:buClr>
            </a:pPr>
            <a:r>
              <a:rPr lang="en-US" dirty="0"/>
              <a:t>The District is committed to the success of every student and ensuring equity and excellence for all students </a:t>
            </a:r>
          </a:p>
          <a:p>
            <a:pPr>
              <a:buClr>
                <a:schemeClr val="accent2"/>
              </a:buClr>
            </a:pPr>
            <a:r>
              <a:rPr lang="en-US" dirty="0"/>
              <a:t>The District’s goal is to greatly narrow or eliminate the achievement gap by 2028 </a:t>
            </a:r>
          </a:p>
          <a:p>
            <a:pPr>
              <a:buClr>
                <a:schemeClr val="accent2"/>
              </a:buClr>
            </a:pPr>
            <a:r>
              <a:rPr lang="en-US" dirty="0"/>
              <a:t>The overall graduation rates have improved in the District and the achievement gap is narrowing </a:t>
            </a:r>
          </a:p>
        </p:txBody>
      </p:sp>
      <p:sp>
        <p:nvSpPr>
          <p:cNvPr id="3" name="Title 2"/>
          <p:cNvSpPr>
            <a:spLocks noGrp="1"/>
          </p:cNvSpPr>
          <p:nvPr>
            <p:ph type="title"/>
          </p:nvPr>
        </p:nvSpPr>
        <p:spPr/>
        <p:txBody>
          <a:bodyPr>
            <a:normAutofit/>
          </a:bodyPr>
          <a:lstStyle/>
          <a:p>
            <a:r>
              <a:rPr lang="en-US" sz="2800" dirty="0">
                <a:latin typeface="Georgia" panose="02040502050405020303" pitchFamily="18" charset="0"/>
              </a:rPr>
              <a:t>Graduation Rates </a:t>
            </a:r>
          </a:p>
        </p:txBody>
      </p:sp>
      <p:sp>
        <p:nvSpPr>
          <p:cNvPr id="4" name="Slide Number Placeholder 3"/>
          <p:cNvSpPr>
            <a:spLocks noGrp="1"/>
          </p:cNvSpPr>
          <p:nvPr>
            <p:ph type="sldNum" sz="quarter" idx="12"/>
          </p:nvPr>
        </p:nvSpPr>
        <p:spPr/>
        <p:txBody>
          <a:bodyPr/>
          <a:lstStyle/>
          <a:p>
            <a:fld id="{B46E8BEF-84F8-4DAE-A40D-50CC264AEF27}" type="slidenum">
              <a:rPr lang="en-US" smtClean="0"/>
              <a:pPr/>
              <a:t>22</a:t>
            </a:fld>
            <a:endParaRPr lang="en-US" dirty="0"/>
          </a:p>
        </p:txBody>
      </p:sp>
      <p:pic>
        <p:nvPicPr>
          <p:cNvPr id="5" name="Picture 4">
            <a:extLst>
              <a:ext uri="{FF2B5EF4-FFF2-40B4-BE49-F238E27FC236}">
                <a16:creationId xmlns:a16="http://schemas.microsoft.com/office/drawing/2014/main" id="{16229A68-655D-496C-B4C5-B705D4F54D11}"/>
              </a:ext>
            </a:extLst>
          </p:cNvPr>
          <p:cNvPicPr>
            <a:picLocks noChangeAspect="1"/>
          </p:cNvPicPr>
          <p:nvPr/>
        </p:nvPicPr>
        <p:blipFill>
          <a:blip r:embed="rId2"/>
          <a:stretch>
            <a:fillRect/>
          </a:stretch>
        </p:blipFill>
        <p:spPr>
          <a:xfrm>
            <a:off x="1639242" y="2639472"/>
            <a:ext cx="5594258" cy="3861869"/>
          </a:xfrm>
          <a:prstGeom prst="rect">
            <a:avLst/>
          </a:prstGeom>
        </p:spPr>
      </p:pic>
    </p:spTree>
    <p:extLst>
      <p:ext uri="{BB962C8B-B14F-4D97-AF65-F5344CB8AC3E}">
        <p14:creationId xmlns:p14="http://schemas.microsoft.com/office/powerpoint/2010/main" val="231423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629" y="1193584"/>
            <a:ext cx="8882742" cy="5015896"/>
          </a:xfrm>
        </p:spPr>
        <p:txBody>
          <a:bodyPr/>
          <a:lstStyle/>
          <a:p>
            <a:pPr>
              <a:buClr>
                <a:schemeClr val="accent2"/>
              </a:buClr>
            </a:pPr>
            <a:r>
              <a:rPr lang="en-US" dirty="0"/>
              <a:t>Community support is crucial to the success of the District.  The District benefits from the support and active participation of parents and community members in the classroom.  The District also has outstanding relationships with the University of Florida and Santa Fe College, which provide unique educational opportunities for students </a:t>
            </a:r>
          </a:p>
        </p:txBody>
      </p:sp>
      <p:sp>
        <p:nvSpPr>
          <p:cNvPr id="3" name="Title 2"/>
          <p:cNvSpPr>
            <a:spLocks noGrp="1"/>
          </p:cNvSpPr>
          <p:nvPr>
            <p:ph type="title"/>
          </p:nvPr>
        </p:nvSpPr>
        <p:spPr>
          <a:xfrm>
            <a:off x="130629" y="-76200"/>
            <a:ext cx="8882742" cy="1143000"/>
          </a:xfrm>
        </p:spPr>
        <p:txBody>
          <a:bodyPr>
            <a:normAutofit/>
          </a:bodyPr>
          <a:lstStyle/>
          <a:p>
            <a:r>
              <a:rPr lang="en-US" sz="2800">
                <a:latin typeface="Georgia" panose="02040502050405020303" pitchFamily="18" charset="0"/>
              </a:rPr>
              <a:t>Education-Minded Community</a:t>
            </a:r>
            <a:endParaRPr lang="en-US" sz="2800" dirty="0">
              <a:latin typeface="Georgia" panose="02040502050405020303" pitchFamily="18" charset="0"/>
            </a:endParaRPr>
          </a:p>
        </p:txBody>
      </p:sp>
      <p:sp>
        <p:nvSpPr>
          <p:cNvPr id="4" name="Slide Number Placeholder 3"/>
          <p:cNvSpPr>
            <a:spLocks noGrp="1"/>
          </p:cNvSpPr>
          <p:nvPr>
            <p:ph type="sldNum" sz="quarter" idx="12"/>
          </p:nvPr>
        </p:nvSpPr>
        <p:spPr>
          <a:xfrm>
            <a:off x="6934200" y="6501342"/>
            <a:ext cx="2133600" cy="365125"/>
          </a:xfrm>
        </p:spPr>
        <p:txBody>
          <a:bodyPr/>
          <a:lstStyle/>
          <a:p>
            <a:fld id="{B46E8BEF-84F8-4DAE-A40D-50CC264AEF27}" type="slidenum">
              <a:rPr lang="en-US" smtClean="0"/>
              <a:pPr/>
              <a:t>23</a:t>
            </a:fld>
            <a:endParaRPr lang="en-US" dirty="0"/>
          </a:p>
        </p:txBody>
      </p:sp>
      <p:pic>
        <p:nvPicPr>
          <p:cNvPr id="8" name="Picture 7">
            <a:extLst>
              <a:ext uri="{FF2B5EF4-FFF2-40B4-BE49-F238E27FC236}">
                <a16:creationId xmlns:a16="http://schemas.microsoft.com/office/drawing/2014/main" id="{264AB802-156D-4084-94ED-15E65110D6D3}"/>
              </a:ext>
            </a:extLst>
          </p:cNvPr>
          <p:cNvPicPr>
            <a:picLocks noChangeAspect="1"/>
          </p:cNvPicPr>
          <p:nvPr/>
        </p:nvPicPr>
        <p:blipFill>
          <a:blip r:embed="rId2"/>
          <a:stretch>
            <a:fillRect/>
          </a:stretch>
        </p:blipFill>
        <p:spPr>
          <a:xfrm>
            <a:off x="1783157" y="2720441"/>
            <a:ext cx="5577687" cy="2255595"/>
          </a:xfrm>
          <a:prstGeom prst="rect">
            <a:avLst/>
          </a:prstGeom>
        </p:spPr>
      </p:pic>
    </p:spTree>
    <p:extLst>
      <p:ext uri="{BB962C8B-B14F-4D97-AF65-F5344CB8AC3E}">
        <p14:creationId xmlns:p14="http://schemas.microsoft.com/office/powerpoint/2010/main" val="185623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Georgia" panose="02040502050405020303" pitchFamily="18" charset="0"/>
              </a:rPr>
              <a:t>Educational Options &amp; Programs</a:t>
            </a:r>
          </a:p>
        </p:txBody>
      </p:sp>
      <p:sp>
        <p:nvSpPr>
          <p:cNvPr id="3" name="Content Placeholder 2"/>
          <p:cNvSpPr>
            <a:spLocks noGrp="1"/>
          </p:cNvSpPr>
          <p:nvPr>
            <p:ph sz="half" idx="1"/>
          </p:nvPr>
        </p:nvSpPr>
        <p:spPr/>
        <p:txBody>
          <a:bodyPr>
            <a:normAutofit fontScale="92500" lnSpcReduction="20000"/>
          </a:bodyPr>
          <a:lstStyle/>
          <a:p>
            <a:pPr>
              <a:buClr>
                <a:schemeClr val="accent2"/>
              </a:buClr>
            </a:pPr>
            <a:r>
              <a:rPr lang="en-US" dirty="0"/>
              <a:t>Magnet Programs</a:t>
            </a:r>
          </a:p>
          <a:p>
            <a:pPr lvl="1"/>
            <a:r>
              <a:rPr lang="en-US" dirty="0"/>
              <a:t>The Center for Gifted and Talented Studies</a:t>
            </a:r>
          </a:p>
          <a:p>
            <a:pPr lvl="2"/>
            <a:r>
              <a:rPr lang="en-US" dirty="0"/>
              <a:t>Archer Elementary</a:t>
            </a:r>
          </a:p>
          <a:p>
            <a:pPr lvl="1"/>
            <a:r>
              <a:rPr lang="en-US" dirty="0"/>
              <a:t>The STEM Magnet</a:t>
            </a:r>
          </a:p>
          <a:p>
            <a:pPr lvl="2"/>
            <a:r>
              <a:rPr lang="en-US" dirty="0"/>
              <a:t>Stephen Foster Elementary</a:t>
            </a:r>
          </a:p>
          <a:p>
            <a:pPr lvl="1"/>
            <a:r>
              <a:rPr lang="en-US" dirty="0"/>
              <a:t>Center for Fine Arts</a:t>
            </a:r>
          </a:p>
          <a:p>
            <a:pPr lvl="2"/>
            <a:r>
              <a:rPr lang="en-US" dirty="0"/>
              <a:t>Rawlings Elementary</a:t>
            </a:r>
          </a:p>
          <a:p>
            <a:pPr lvl="1"/>
            <a:r>
              <a:rPr lang="en-US" dirty="0"/>
              <a:t>Williams Magnet Program</a:t>
            </a:r>
          </a:p>
          <a:p>
            <a:pPr lvl="2"/>
            <a:r>
              <a:rPr lang="en-US" dirty="0"/>
              <a:t>Williams Elementary</a:t>
            </a:r>
          </a:p>
          <a:p>
            <a:pPr lvl="1"/>
            <a:r>
              <a:rPr lang="en-US" dirty="0"/>
              <a:t>The Academy of Technology and Advanced Studies</a:t>
            </a:r>
          </a:p>
          <a:p>
            <a:pPr lvl="2"/>
            <a:r>
              <a:rPr lang="en-US" dirty="0"/>
              <a:t>Howard Bishop Middle</a:t>
            </a:r>
          </a:p>
          <a:p>
            <a:pPr lvl="1"/>
            <a:r>
              <a:rPr lang="en-US" dirty="0"/>
              <a:t>Center for Advanced Academics and Technology</a:t>
            </a:r>
          </a:p>
          <a:p>
            <a:pPr lvl="2"/>
            <a:r>
              <a:rPr lang="en-US" dirty="0"/>
              <a:t>Oak View Middle</a:t>
            </a:r>
          </a:p>
          <a:p>
            <a:pPr lvl="1"/>
            <a:r>
              <a:rPr lang="en-US" dirty="0"/>
              <a:t>The Lyceum: Center for Advanced Studies</a:t>
            </a:r>
          </a:p>
          <a:p>
            <a:pPr lvl="2"/>
            <a:r>
              <a:rPr lang="en-US" dirty="0"/>
              <a:t>Lincoln Middle Schools</a:t>
            </a:r>
          </a:p>
          <a:p>
            <a:pPr lvl="1"/>
            <a:r>
              <a:rPr lang="en-US" dirty="0"/>
              <a:t>Cambridge Program</a:t>
            </a:r>
          </a:p>
          <a:p>
            <a:pPr lvl="2"/>
            <a:r>
              <a:rPr lang="en-US" dirty="0"/>
              <a:t>Gainesville High</a:t>
            </a:r>
          </a:p>
          <a:p>
            <a:pPr lvl="1"/>
            <a:r>
              <a:rPr lang="en-US" dirty="0"/>
              <a:t>International Baccalaureate Program</a:t>
            </a:r>
          </a:p>
          <a:p>
            <a:pPr lvl="2"/>
            <a:r>
              <a:rPr lang="en-US" dirty="0"/>
              <a:t>Eastside High</a:t>
            </a:r>
          </a:p>
          <a:p>
            <a:pPr lvl="2"/>
            <a:endParaRPr lang="en-US" dirty="0"/>
          </a:p>
          <a:p>
            <a:endParaRPr lang="en-US" dirty="0"/>
          </a:p>
        </p:txBody>
      </p:sp>
      <p:sp>
        <p:nvSpPr>
          <p:cNvPr id="4" name="Content Placeholder 3">
            <a:extLst>
              <a:ext uri="{FF2B5EF4-FFF2-40B4-BE49-F238E27FC236}">
                <a16:creationId xmlns:a16="http://schemas.microsoft.com/office/drawing/2014/main" id="{9FC33329-B7EB-4F86-B667-DE1701F74BA9}"/>
              </a:ext>
            </a:extLst>
          </p:cNvPr>
          <p:cNvSpPr>
            <a:spLocks noGrp="1"/>
          </p:cNvSpPr>
          <p:nvPr>
            <p:ph sz="half" idx="2"/>
          </p:nvPr>
        </p:nvSpPr>
        <p:spPr>
          <a:xfrm>
            <a:off x="4624251" y="1262743"/>
            <a:ext cx="4389120" cy="4672835"/>
          </a:xfrm>
        </p:spPr>
        <p:txBody>
          <a:bodyPr>
            <a:normAutofit fontScale="92500" lnSpcReduction="20000"/>
          </a:bodyPr>
          <a:lstStyle/>
          <a:p>
            <a:pPr>
              <a:buClr>
                <a:schemeClr val="accent2"/>
              </a:buClr>
            </a:pPr>
            <a:r>
              <a:rPr lang="en-US" dirty="0"/>
              <a:t>Career and Technical Academies </a:t>
            </a:r>
          </a:p>
          <a:p>
            <a:pPr lvl="1"/>
            <a:r>
              <a:rPr lang="en-US" dirty="0" err="1"/>
              <a:t>Loften</a:t>
            </a:r>
            <a:r>
              <a:rPr lang="en-US" dirty="0"/>
              <a:t> High</a:t>
            </a:r>
          </a:p>
          <a:p>
            <a:pPr lvl="2"/>
            <a:r>
              <a:rPr lang="en-US" dirty="0"/>
              <a:t>Academy of Automotive Technology </a:t>
            </a:r>
          </a:p>
          <a:p>
            <a:pPr lvl="2"/>
            <a:r>
              <a:rPr lang="en-US" dirty="0"/>
              <a:t>Academy of Robotics and Engineering</a:t>
            </a:r>
          </a:p>
          <a:p>
            <a:pPr lvl="2"/>
            <a:r>
              <a:rPr lang="en-US" dirty="0"/>
              <a:t>Institute of Graphic Art and Design </a:t>
            </a:r>
          </a:p>
          <a:p>
            <a:pPr lvl="2"/>
            <a:r>
              <a:rPr lang="en-US" dirty="0"/>
              <a:t>Academy of Fire and Emergency Medical Services</a:t>
            </a:r>
          </a:p>
          <a:p>
            <a:pPr lvl="2"/>
            <a:r>
              <a:rPr lang="en-US" dirty="0"/>
              <a:t>Academy of Gaming and Mobile Apps </a:t>
            </a:r>
          </a:p>
          <a:p>
            <a:pPr lvl="1"/>
            <a:r>
              <a:rPr lang="en-US" dirty="0"/>
              <a:t>Santa Fe High</a:t>
            </a:r>
          </a:p>
          <a:p>
            <a:pPr lvl="2"/>
            <a:r>
              <a:rPr lang="en-US" dirty="0"/>
              <a:t>Academy of Agriscience</a:t>
            </a:r>
          </a:p>
          <a:p>
            <a:pPr lvl="2"/>
            <a:r>
              <a:rPr lang="en-US" dirty="0"/>
              <a:t>Academy of Veterinary Assisting</a:t>
            </a:r>
          </a:p>
          <a:p>
            <a:pPr lvl="2"/>
            <a:r>
              <a:rPr lang="en-US" dirty="0"/>
              <a:t>Institute of Biotechnology</a:t>
            </a:r>
          </a:p>
          <a:p>
            <a:pPr lvl="1"/>
            <a:r>
              <a:rPr lang="en-US" dirty="0"/>
              <a:t>Buchholz High</a:t>
            </a:r>
          </a:p>
          <a:p>
            <a:pPr lvl="2"/>
            <a:r>
              <a:rPr lang="en-US" dirty="0"/>
              <a:t>Academy of Finance </a:t>
            </a:r>
          </a:p>
          <a:p>
            <a:pPr lvl="2"/>
            <a:r>
              <a:rPr lang="en-US" dirty="0"/>
              <a:t>Academy of Entrepreneurship </a:t>
            </a:r>
          </a:p>
          <a:p>
            <a:pPr lvl="1"/>
            <a:r>
              <a:rPr lang="en-US" dirty="0"/>
              <a:t>Gainesville High</a:t>
            </a:r>
          </a:p>
          <a:p>
            <a:pPr lvl="2"/>
            <a:r>
              <a:rPr lang="en-US" dirty="0"/>
              <a:t>Academy of Future Teachers </a:t>
            </a:r>
          </a:p>
          <a:p>
            <a:pPr lvl="2"/>
            <a:r>
              <a:rPr lang="en-US" dirty="0"/>
              <a:t>Academy of Health Professions </a:t>
            </a:r>
          </a:p>
          <a:p>
            <a:pPr lvl="1"/>
            <a:r>
              <a:rPr lang="en-US" dirty="0"/>
              <a:t>Newberry High </a:t>
            </a:r>
          </a:p>
          <a:p>
            <a:pPr lvl="2"/>
            <a:r>
              <a:rPr lang="en-US" dirty="0"/>
              <a:t>Academy of Criminal Justice</a:t>
            </a:r>
          </a:p>
          <a:p>
            <a:pPr lvl="1"/>
            <a:r>
              <a:rPr lang="en-US" dirty="0"/>
              <a:t>Eastside High</a:t>
            </a:r>
          </a:p>
          <a:p>
            <a:pPr lvl="2"/>
            <a:r>
              <a:rPr lang="en-US" dirty="0"/>
              <a:t>Institute of Culinary Arts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24</a:t>
            </a:fld>
            <a:endParaRPr lang="en-US" dirty="0"/>
          </a:p>
        </p:txBody>
      </p:sp>
    </p:spTree>
    <p:extLst>
      <p:ext uri="{BB962C8B-B14F-4D97-AF65-F5344CB8AC3E}">
        <p14:creationId xmlns:p14="http://schemas.microsoft.com/office/powerpoint/2010/main" val="4091055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C0F6-2ECC-49FA-BD5F-15908AEB1000}"/>
              </a:ext>
            </a:extLst>
          </p:cNvPr>
          <p:cNvSpPr>
            <a:spLocks noGrp="1"/>
          </p:cNvSpPr>
          <p:nvPr>
            <p:ph type="title"/>
          </p:nvPr>
        </p:nvSpPr>
        <p:spPr>
          <a:xfrm>
            <a:off x="130629" y="-76200"/>
            <a:ext cx="8882742" cy="1143000"/>
          </a:xfrm>
        </p:spPr>
        <p:txBody>
          <a:bodyPr anchor="ctr">
            <a:normAutofit/>
          </a:bodyPr>
          <a:lstStyle/>
          <a:p>
            <a:r>
              <a:rPr lang="en-US" dirty="0"/>
              <a:t>Alachua </a:t>
            </a:r>
            <a:r>
              <a:rPr lang="en-US" dirty="0" err="1"/>
              <a:t>eSchool</a:t>
            </a:r>
            <a:r>
              <a:rPr lang="en-US" dirty="0"/>
              <a:t> </a:t>
            </a:r>
          </a:p>
        </p:txBody>
      </p:sp>
      <p:sp>
        <p:nvSpPr>
          <p:cNvPr id="3" name="Content Placeholder 2">
            <a:extLst>
              <a:ext uri="{FF2B5EF4-FFF2-40B4-BE49-F238E27FC236}">
                <a16:creationId xmlns:a16="http://schemas.microsoft.com/office/drawing/2014/main" id="{D5022629-603E-43C6-872D-EBFD51F3711C}"/>
              </a:ext>
            </a:extLst>
          </p:cNvPr>
          <p:cNvSpPr>
            <a:spLocks noGrp="1"/>
          </p:cNvSpPr>
          <p:nvPr>
            <p:ph sz="half" idx="1"/>
          </p:nvPr>
        </p:nvSpPr>
        <p:spPr>
          <a:xfrm>
            <a:off x="130629" y="1262744"/>
            <a:ext cx="4389120" cy="5080000"/>
          </a:xfrm>
        </p:spPr>
        <p:txBody>
          <a:bodyPr>
            <a:normAutofit/>
          </a:bodyPr>
          <a:lstStyle/>
          <a:p>
            <a:pPr>
              <a:buClr>
                <a:schemeClr val="accent2"/>
              </a:buClr>
            </a:pPr>
            <a:r>
              <a:rPr lang="en-US" dirty="0"/>
              <a:t>The Alachua </a:t>
            </a:r>
            <a:r>
              <a:rPr lang="en-US" dirty="0" err="1"/>
              <a:t>eSchool</a:t>
            </a:r>
            <a:r>
              <a:rPr lang="en-US" dirty="0"/>
              <a:t> Started in 2012</a:t>
            </a:r>
          </a:p>
          <a:p>
            <a:pPr>
              <a:buClr>
                <a:schemeClr val="accent2"/>
              </a:buClr>
            </a:pPr>
            <a:r>
              <a:rPr lang="en-US" dirty="0"/>
              <a:t>When the school was founded it only offered courses for 6</a:t>
            </a:r>
            <a:r>
              <a:rPr lang="en-US" baseline="30000" dirty="0"/>
              <a:t>th</a:t>
            </a:r>
            <a:r>
              <a:rPr lang="en-US" dirty="0"/>
              <a:t> -12</a:t>
            </a:r>
            <a:r>
              <a:rPr lang="en-US" baseline="30000" dirty="0"/>
              <a:t>th</a:t>
            </a:r>
            <a:r>
              <a:rPr lang="en-US" dirty="0"/>
              <a:t> graders</a:t>
            </a:r>
          </a:p>
          <a:p>
            <a:pPr>
              <a:buClr>
                <a:schemeClr val="accent2"/>
              </a:buClr>
            </a:pPr>
            <a:r>
              <a:rPr lang="en-US" dirty="0"/>
              <a:t>The elementary program was added in the 2013-2014 school year </a:t>
            </a:r>
          </a:p>
          <a:p>
            <a:pPr>
              <a:buClr>
                <a:schemeClr val="accent2"/>
              </a:buClr>
            </a:pPr>
            <a:r>
              <a:rPr lang="en-US" dirty="0"/>
              <a:t>If needed, students have the ability to meet their instructors</a:t>
            </a:r>
          </a:p>
          <a:p>
            <a:pPr>
              <a:buClr>
                <a:schemeClr val="accent2"/>
              </a:buClr>
            </a:pPr>
            <a:r>
              <a:rPr lang="en-US" dirty="0"/>
              <a:t>The school has partnered with Florida Virtual School and </a:t>
            </a:r>
            <a:r>
              <a:rPr lang="en-US" dirty="0" err="1"/>
              <a:t>Edgenuity</a:t>
            </a:r>
            <a:r>
              <a:rPr lang="en-US" dirty="0"/>
              <a:t> and is in the process of developing its own curriculum </a:t>
            </a:r>
          </a:p>
          <a:p>
            <a:pPr>
              <a:buClr>
                <a:schemeClr val="accent2"/>
              </a:buClr>
            </a:pPr>
            <a:r>
              <a:rPr lang="en-US" dirty="0"/>
              <a:t>In the last five years, overall enrollment has increased approximately 97%</a:t>
            </a:r>
          </a:p>
        </p:txBody>
      </p:sp>
      <p:pic>
        <p:nvPicPr>
          <p:cNvPr id="9" name="Picture 8">
            <a:extLst>
              <a:ext uri="{FF2B5EF4-FFF2-40B4-BE49-F238E27FC236}">
                <a16:creationId xmlns:a16="http://schemas.microsoft.com/office/drawing/2014/main" id="{F1370185-02CA-465E-9177-393B1AA0CD9C}"/>
              </a:ext>
            </a:extLst>
          </p:cNvPr>
          <p:cNvPicPr>
            <a:picLocks noChangeAspect="1"/>
          </p:cNvPicPr>
          <p:nvPr/>
        </p:nvPicPr>
        <p:blipFill>
          <a:blip r:embed="rId2"/>
          <a:stretch>
            <a:fillRect/>
          </a:stretch>
        </p:blipFill>
        <p:spPr>
          <a:xfrm>
            <a:off x="4763628" y="1262744"/>
            <a:ext cx="4110365" cy="2468880"/>
          </a:xfrm>
          <a:prstGeom prst="rect">
            <a:avLst/>
          </a:prstGeom>
          <a:noFill/>
        </p:spPr>
      </p:pic>
      <p:sp>
        <p:nvSpPr>
          <p:cNvPr id="6" name="Slide Number Placeholder 5">
            <a:extLst>
              <a:ext uri="{FF2B5EF4-FFF2-40B4-BE49-F238E27FC236}">
                <a16:creationId xmlns:a16="http://schemas.microsoft.com/office/drawing/2014/main" id="{8A3C3D94-3475-460B-911F-35388962CA47}"/>
              </a:ext>
            </a:extLst>
          </p:cNvPr>
          <p:cNvSpPr>
            <a:spLocks noGrp="1"/>
          </p:cNvSpPr>
          <p:nvPr>
            <p:ph type="sldNum" sz="quarter" idx="12"/>
          </p:nvPr>
        </p:nvSpPr>
        <p:spPr>
          <a:xfrm>
            <a:off x="6934200" y="6501342"/>
            <a:ext cx="2133600" cy="365125"/>
          </a:xfrm>
        </p:spPr>
        <p:txBody>
          <a:bodyPr anchor="ctr">
            <a:normAutofit/>
          </a:bodyPr>
          <a:lstStyle/>
          <a:p>
            <a:pPr>
              <a:spcAft>
                <a:spcPts val="600"/>
              </a:spcAft>
            </a:pPr>
            <a:fld id="{B46E8BEF-84F8-4DAE-A40D-50CC264AEF27}" type="slidenum">
              <a:rPr lang="en-US" smtClean="0"/>
              <a:pPr>
                <a:spcAft>
                  <a:spcPts val="600"/>
                </a:spcAft>
              </a:pPr>
              <a:t>25</a:t>
            </a:fld>
            <a:endParaRPr lang="en-US"/>
          </a:p>
        </p:txBody>
      </p:sp>
    </p:spTree>
    <p:extLst>
      <p:ext uri="{BB962C8B-B14F-4D97-AF65-F5344CB8AC3E}">
        <p14:creationId xmlns:p14="http://schemas.microsoft.com/office/powerpoint/2010/main" val="311048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ACC84FE-29F7-463E-99E9-23AFC8FB7B2F}"/>
              </a:ext>
            </a:extLst>
          </p:cNvPr>
          <p:cNvSpPr>
            <a:spLocks noGrp="1"/>
          </p:cNvSpPr>
          <p:nvPr>
            <p:ph idx="1"/>
          </p:nvPr>
        </p:nvSpPr>
        <p:spPr/>
        <p:txBody>
          <a:bodyPr/>
          <a:lstStyle/>
          <a:p>
            <a:pPr>
              <a:buClr>
                <a:schemeClr val="accent2"/>
              </a:buClr>
            </a:pPr>
            <a:r>
              <a:rPr lang="en-US" dirty="0"/>
              <a:t>The School District has adhered to the State’s class size requirements and has only incurred two class reduction penalties in the last four years, neither of which was material</a:t>
            </a:r>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Historical Enrollment</a:t>
            </a:r>
          </a:p>
        </p:txBody>
      </p:sp>
      <p:sp>
        <p:nvSpPr>
          <p:cNvPr id="4" name="Slide Number Placeholder 3"/>
          <p:cNvSpPr>
            <a:spLocks noGrp="1"/>
          </p:cNvSpPr>
          <p:nvPr>
            <p:ph type="sldNum" sz="quarter" idx="12"/>
          </p:nvPr>
        </p:nvSpPr>
        <p:spPr/>
        <p:txBody>
          <a:bodyPr/>
          <a:lstStyle/>
          <a:p>
            <a:fld id="{B46E8BEF-84F8-4DAE-A40D-50CC264AEF27}" type="slidenum">
              <a:rPr lang="en-US" smtClean="0"/>
              <a:pPr/>
              <a:t>26</a:t>
            </a:fld>
            <a:endParaRPr lang="en-US" dirty="0"/>
          </a:p>
        </p:txBody>
      </p:sp>
      <p:pic>
        <p:nvPicPr>
          <p:cNvPr id="3" name="Picture 2">
            <a:extLst>
              <a:ext uri="{FF2B5EF4-FFF2-40B4-BE49-F238E27FC236}">
                <a16:creationId xmlns:a16="http://schemas.microsoft.com/office/drawing/2014/main" id="{F3ADA430-AAB4-4A97-AABF-5030C4F9E0AA}"/>
              </a:ext>
            </a:extLst>
          </p:cNvPr>
          <p:cNvPicPr>
            <a:picLocks noChangeAspect="1"/>
          </p:cNvPicPr>
          <p:nvPr/>
        </p:nvPicPr>
        <p:blipFill>
          <a:blip r:embed="rId2"/>
          <a:stretch>
            <a:fillRect/>
          </a:stretch>
        </p:blipFill>
        <p:spPr>
          <a:xfrm>
            <a:off x="641229" y="2265307"/>
            <a:ext cx="7861543" cy="3757370"/>
          </a:xfrm>
          <a:prstGeom prst="rect">
            <a:avLst/>
          </a:prstGeom>
        </p:spPr>
      </p:pic>
    </p:spTree>
    <p:extLst>
      <p:ext uri="{BB962C8B-B14F-4D97-AF65-F5344CB8AC3E}">
        <p14:creationId xmlns:p14="http://schemas.microsoft.com/office/powerpoint/2010/main" val="133735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08E4E8-8A49-4CD2-AF85-283BF871304D}"/>
              </a:ext>
            </a:extLst>
          </p:cNvPr>
          <p:cNvSpPr>
            <a:spLocks noGrp="1"/>
          </p:cNvSpPr>
          <p:nvPr>
            <p:ph idx="1"/>
          </p:nvPr>
        </p:nvSpPr>
        <p:spPr/>
        <p:txBody>
          <a:bodyPr/>
          <a:lstStyle/>
          <a:p>
            <a:pPr>
              <a:buClr>
                <a:schemeClr val="accent2"/>
              </a:buClr>
            </a:pPr>
            <a:r>
              <a:rPr lang="en-US" dirty="0"/>
              <a:t>The District projects stable enrollment over the next five years</a:t>
            </a:r>
          </a:p>
          <a:p>
            <a:pPr>
              <a:buClr>
                <a:schemeClr val="accent2"/>
              </a:buClr>
            </a:pPr>
            <a:r>
              <a:rPr lang="en-US" dirty="0"/>
              <a:t>Charter school enrollment has been consistent in the District with approximately 1,800 – 1,900 students electing to attend charter schools over the last 8 years </a:t>
            </a:r>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Projected Enrollment </a:t>
            </a:r>
            <a:endParaRPr lang="en-US" sz="2800" dirty="0">
              <a:solidFill>
                <a:srgbClr val="FF0000"/>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B46E8BEF-84F8-4DAE-A40D-50CC264AEF27}" type="slidenum">
              <a:rPr lang="en-US" smtClean="0"/>
              <a:pPr/>
              <a:t>27</a:t>
            </a:fld>
            <a:endParaRPr lang="en-US" dirty="0"/>
          </a:p>
        </p:txBody>
      </p:sp>
      <p:pic>
        <p:nvPicPr>
          <p:cNvPr id="3" name="Picture 2">
            <a:extLst>
              <a:ext uri="{FF2B5EF4-FFF2-40B4-BE49-F238E27FC236}">
                <a16:creationId xmlns:a16="http://schemas.microsoft.com/office/drawing/2014/main" id="{B4C37780-1D18-4AB1-AEF7-5FF3161967A5}"/>
              </a:ext>
            </a:extLst>
          </p:cNvPr>
          <p:cNvPicPr>
            <a:picLocks noChangeAspect="1"/>
          </p:cNvPicPr>
          <p:nvPr/>
        </p:nvPicPr>
        <p:blipFill>
          <a:blip r:embed="rId2"/>
          <a:stretch>
            <a:fillRect/>
          </a:stretch>
        </p:blipFill>
        <p:spPr>
          <a:xfrm>
            <a:off x="902117" y="2257983"/>
            <a:ext cx="7339765" cy="3725748"/>
          </a:xfrm>
          <a:prstGeom prst="rect">
            <a:avLst/>
          </a:prstGeom>
        </p:spPr>
      </p:pic>
    </p:spTree>
    <p:extLst>
      <p:ext uri="{BB962C8B-B14F-4D97-AF65-F5344CB8AC3E}">
        <p14:creationId xmlns:p14="http://schemas.microsoft.com/office/powerpoint/2010/main" val="86265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Georgia" panose="02040502050405020303" pitchFamily="18" charset="0"/>
              </a:rPr>
              <a:t>IV. Financial Update</a:t>
            </a:r>
          </a:p>
        </p:txBody>
      </p:sp>
    </p:spTree>
    <p:extLst>
      <p:ext uri="{BB962C8B-B14F-4D97-AF65-F5344CB8AC3E}">
        <p14:creationId xmlns:p14="http://schemas.microsoft.com/office/powerpoint/2010/main" val="131504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48A8D1-88A9-49A5-9F18-5A929CBEC858}"/>
              </a:ext>
            </a:extLst>
          </p:cNvPr>
          <p:cNvSpPr>
            <a:spLocks noGrp="1"/>
          </p:cNvSpPr>
          <p:nvPr>
            <p:ph type="title"/>
          </p:nvPr>
        </p:nvSpPr>
        <p:spPr>
          <a:xfrm>
            <a:off x="130629" y="-76200"/>
            <a:ext cx="8882742" cy="1143000"/>
          </a:xfrm>
        </p:spPr>
        <p:txBody>
          <a:bodyPr anchor="ctr">
            <a:normAutofit/>
          </a:bodyPr>
          <a:lstStyle/>
          <a:p>
            <a:r>
              <a:rPr lang="en-US"/>
              <a:t>Proactive Response to COVID-19 </a:t>
            </a:r>
          </a:p>
        </p:txBody>
      </p:sp>
      <p:sp>
        <p:nvSpPr>
          <p:cNvPr id="2" name="Content Placeholder 1">
            <a:extLst>
              <a:ext uri="{FF2B5EF4-FFF2-40B4-BE49-F238E27FC236}">
                <a16:creationId xmlns:a16="http://schemas.microsoft.com/office/drawing/2014/main" id="{0AB623B4-1516-416B-A656-BF6A19846CCE}"/>
              </a:ext>
            </a:extLst>
          </p:cNvPr>
          <p:cNvSpPr>
            <a:spLocks noGrp="1"/>
          </p:cNvSpPr>
          <p:nvPr>
            <p:ph sz="half" idx="1"/>
          </p:nvPr>
        </p:nvSpPr>
        <p:spPr>
          <a:xfrm>
            <a:off x="130629" y="1262744"/>
            <a:ext cx="4389120" cy="5080000"/>
          </a:xfrm>
        </p:spPr>
        <p:txBody>
          <a:bodyPr>
            <a:normAutofit/>
          </a:bodyPr>
          <a:lstStyle/>
          <a:p>
            <a:pPr>
              <a:lnSpc>
                <a:spcPct val="90000"/>
              </a:lnSpc>
              <a:buClr>
                <a:schemeClr val="accent2"/>
              </a:buClr>
            </a:pPr>
            <a:r>
              <a:rPr lang="en-US" dirty="0"/>
              <a:t>Instituted a Hiring Freeze effective March 31, 2020</a:t>
            </a:r>
          </a:p>
          <a:p>
            <a:pPr>
              <a:lnSpc>
                <a:spcPct val="90000"/>
              </a:lnSpc>
              <a:buClr>
                <a:schemeClr val="accent2"/>
              </a:buClr>
            </a:pPr>
            <a:r>
              <a:rPr lang="en-US" dirty="0"/>
              <a:t>Suspended all non-essential purchases starting March 31, 2020 </a:t>
            </a:r>
          </a:p>
          <a:p>
            <a:pPr lvl="1">
              <a:lnSpc>
                <a:spcPct val="90000"/>
              </a:lnSpc>
              <a:buClr>
                <a:schemeClr val="accent2"/>
              </a:buClr>
            </a:pPr>
            <a:r>
              <a:rPr lang="en-US" sz="1800" dirty="0"/>
              <a:t>Only purchases allowed are those required to virtually educate the students for the remainder of the school year</a:t>
            </a:r>
          </a:p>
          <a:p>
            <a:pPr>
              <a:lnSpc>
                <a:spcPct val="90000"/>
              </a:lnSpc>
              <a:buClr>
                <a:schemeClr val="accent2"/>
              </a:buClr>
            </a:pPr>
            <a:r>
              <a:rPr lang="en-US" dirty="0"/>
              <a:t>Eliminated all District level vacancies</a:t>
            </a:r>
          </a:p>
          <a:p>
            <a:pPr>
              <a:lnSpc>
                <a:spcPct val="90000"/>
              </a:lnSpc>
              <a:buClr>
                <a:schemeClr val="accent2"/>
              </a:buClr>
            </a:pPr>
            <a:r>
              <a:rPr lang="en-US" dirty="0"/>
              <a:t>Increased student to teacher ratios for Middle and High Schools</a:t>
            </a:r>
          </a:p>
          <a:p>
            <a:pPr>
              <a:lnSpc>
                <a:spcPct val="90000"/>
              </a:lnSpc>
              <a:buClr>
                <a:schemeClr val="accent2"/>
              </a:buClr>
            </a:pPr>
            <a:r>
              <a:rPr lang="en-US" dirty="0"/>
              <a:t>Currently in negotiations with an energy conservation management company to reduce utility costs</a:t>
            </a:r>
          </a:p>
          <a:p>
            <a:pPr>
              <a:lnSpc>
                <a:spcPct val="90000"/>
              </a:lnSpc>
              <a:buClr>
                <a:schemeClr val="accent2"/>
              </a:buClr>
            </a:pPr>
            <a:r>
              <a:rPr lang="en-US" dirty="0"/>
              <a:t>The District has quantified some preliminary cost savings that will occur as a result of the District's response to COVID-19</a:t>
            </a:r>
          </a:p>
          <a:p>
            <a:pPr>
              <a:lnSpc>
                <a:spcPct val="90000"/>
              </a:lnSpc>
              <a:buClr>
                <a:schemeClr val="accent2"/>
              </a:buClr>
            </a:pPr>
            <a:endParaRPr lang="en-US" dirty="0"/>
          </a:p>
          <a:p>
            <a:pPr>
              <a:lnSpc>
                <a:spcPct val="90000"/>
              </a:lnSpc>
            </a:pPr>
            <a:endParaRPr lang="en-US" dirty="0"/>
          </a:p>
        </p:txBody>
      </p:sp>
      <p:pic>
        <p:nvPicPr>
          <p:cNvPr id="5" name="Picture 4">
            <a:extLst>
              <a:ext uri="{FF2B5EF4-FFF2-40B4-BE49-F238E27FC236}">
                <a16:creationId xmlns:a16="http://schemas.microsoft.com/office/drawing/2014/main" id="{8F0B0D51-B4B3-46E3-9754-0B2BA84B18BC}"/>
              </a:ext>
            </a:extLst>
          </p:cNvPr>
          <p:cNvPicPr>
            <a:picLocks noChangeAspect="1"/>
          </p:cNvPicPr>
          <p:nvPr/>
        </p:nvPicPr>
        <p:blipFill>
          <a:blip r:embed="rId2"/>
          <a:stretch>
            <a:fillRect/>
          </a:stretch>
        </p:blipFill>
        <p:spPr>
          <a:xfrm>
            <a:off x="4641839" y="1262744"/>
            <a:ext cx="4353943" cy="2468880"/>
          </a:xfrm>
          <a:prstGeom prst="rect">
            <a:avLst/>
          </a:prstGeom>
          <a:noFill/>
        </p:spPr>
      </p:pic>
      <p:sp>
        <p:nvSpPr>
          <p:cNvPr id="4" name="Slide Number Placeholder 3">
            <a:extLst>
              <a:ext uri="{FF2B5EF4-FFF2-40B4-BE49-F238E27FC236}">
                <a16:creationId xmlns:a16="http://schemas.microsoft.com/office/drawing/2014/main" id="{B95027E9-AF0A-46A5-994B-3ECD375DE291}"/>
              </a:ext>
            </a:extLst>
          </p:cNvPr>
          <p:cNvSpPr>
            <a:spLocks noGrp="1"/>
          </p:cNvSpPr>
          <p:nvPr>
            <p:ph type="sldNum" sz="quarter" idx="12"/>
          </p:nvPr>
        </p:nvSpPr>
        <p:spPr>
          <a:xfrm>
            <a:off x="6934200" y="6501342"/>
            <a:ext cx="2133600" cy="365125"/>
          </a:xfrm>
        </p:spPr>
        <p:txBody>
          <a:bodyPr anchor="ctr">
            <a:normAutofit/>
          </a:bodyPr>
          <a:lstStyle/>
          <a:p>
            <a:pPr>
              <a:spcAft>
                <a:spcPts val="600"/>
              </a:spcAft>
            </a:pPr>
            <a:fld id="{B46E8BEF-84F8-4DAE-A40D-50CC264AEF27}" type="slidenum">
              <a:rPr lang="en-US" smtClean="0"/>
              <a:pPr>
                <a:spcAft>
                  <a:spcPts val="600"/>
                </a:spcAft>
              </a:pPr>
              <a:t>29</a:t>
            </a:fld>
            <a:endParaRPr lang="en-US"/>
          </a:p>
        </p:txBody>
      </p:sp>
    </p:spTree>
    <p:extLst>
      <p:ext uri="{BB962C8B-B14F-4D97-AF65-F5344CB8AC3E}">
        <p14:creationId xmlns:p14="http://schemas.microsoft.com/office/powerpoint/2010/main" val="215383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0050" indent="-400050">
              <a:buClr>
                <a:schemeClr val="bg1">
                  <a:lumMod val="50000"/>
                </a:schemeClr>
              </a:buClr>
              <a:buFont typeface="+mj-lt"/>
              <a:buAutoNum type="romanUcPeriod"/>
            </a:pPr>
            <a:r>
              <a:rPr lang="en-US" dirty="0"/>
              <a:t>Local Economy</a:t>
            </a:r>
          </a:p>
          <a:p>
            <a:pPr marL="400050" indent="-400050">
              <a:buClr>
                <a:schemeClr val="bg1">
                  <a:lumMod val="50000"/>
                </a:schemeClr>
              </a:buClr>
              <a:buFont typeface="+mj-lt"/>
              <a:buAutoNum type="romanUcPeriod"/>
            </a:pPr>
            <a:endParaRPr lang="en-US" dirty="0"/>
          </a:p>
          <a:p>
            <a:pPr marL="400050" indent="-400050">
              <a:buClr>
                <a:schemeClr val="bg1">
                  <a:lumMod val="50000"/>
                </a:schemeClr>
              </a:buClr>
              <a:buFont typeface="+mj-lt"/>
              <a:buAutoNum type="romanUcPeriod"/>
            </a:pPr>
            <a:r>
              <a:rPr lang="en-US" dirty="0"/>
              <a:t>The School District of Alachua County </a:t>
            </a:r>
          </a:p>
          <a:p>
            <a:pPr marL="400050" indent="-400050">
              <a:buClr>
                <a:schemeClr val="bg1">
                  <a:lumMod val="50000"/>
                </a:schemeClr>
              </a:buClr>
              <a:buFont typeface="+mj-lt"/>
              <a:buAutoNum type="romanUcPeriod"/>
            </a:pPr>
            <a:endParaRPr lang="en-US" dirty="0"/>
          </a:p>
          <a:p>
            <a:pPr marL="400050" indent="-400050">
              <a:buClr>
                <a:schemeClr val="bg1">
                  <a:lumMod val="50000"/>
                </a:schemeClr>
              </a:buClr>
              <a:buFont typeface="+mj-lt"/>
              <a:buAutoNum type="romanUcPeriod"/>
            </a:pPr>
            <a:r>
              <a:rPr lang="en-US" dirty="0"/>
              <a:t>Educational Environment</a:t>
            </a:r>
          </a:p>
          <a:p>
            <a:pPr marL="400050" indent="-400050">
              <a:buClr>
                <a:schemeClr val="bg1">
                  <a:lumMod val="50000"/>
                </a:schemeClr>
              </a:buClr>
              <a:buFont typeface="+mj-lt"/>
              <a:buAutoNum type="romanUcPeriod"/>
            </a:pPr>
            <a:endParaRPr lang="en-US" dirty="0"/>
          </a:p>
          <a:p>
            <a:pPr marL="400050" indent="-400050">
              <a:buClr>
                <a:schemeClr val="bg1">
                  <a:lumMod val="50000"/>
                </a:schemeClr>
              </a:buClr>
              <a:buFont typeface="+mj-lt"/>
              <a:buAutoNum type="romanUcPeriod"/>
            </a:pPr>
            <a:r>
              <a:rPr lang="en-US" dirty="0"/>
              <a:t>Financial Update</a:t>
            </a:r>
          </a:p>
          <a:p>
            <a:pPr marL="400050" indent="-400050">
              <a:buClr>
                <a:schemeClr val="bg1">
                  <a:lumMod val="50000"/>
                </a:schemeClr>
              </a:buClr>
              <a:buFont typeface="+mj-lt"/>
              <a:buAutoNum type="romanUcPeriod"/>
            </a:pPr>
            <a:endParaRPr lang="en-US" dirty="0"/>
          </a:p>
          <a:p>
            <a:pPr marL="400050" indent="-400050">
              <a:buClr>
                <a:schemeClr val="bg1">
                  <a:lumMod val="50000"/>
                </a:schemeClr>
              </a:buClr>
              <a:buFont typeface="+mj-lt"/>
              <a:buAutoNum type="romanUcPeriod"/>
            </a:pPr>
            <a:r>
              <a:rPr lang="en-US" dirty="0"/>
              <a:t>Plan of Finance</a:t>
            </a:r>
          </a:p>
          <a:p>
            <a:pPr marL="400050" indent="-400050">
              <a:buClr>
                <a:schemeClr val="bg1">
                  <a:lumMod val="50000"/>
                </a:schemeClr>
              </a:buClr>
              <a:buFont typeface="+mj-lt"/>
              <a:buAutoNum type="romanUcPeriod"/>
            </a:pPr>
            <a:endParaRPr lang="en-US" dirty="0"/>
          </a:p>
          <a:p>
            <a:pPr marL="400050" indent="-400050">
              <a:buClr>
                <a:schemeClr val="bg1">
                  <a:lumMod val="50000"/>
                </a:schemeClr>
              </a:buClr>
              <a:buFont typeface="+mj-lt"/>
              <a:buAutoNum type="romanUcPeriod"/>
            </a:pPr>
            <a:r>
              <a:rPr lang="en-US" dirty="0"/>
              <a:t>Summary</a:t>
            </a:r>
          </a:p>
          <a:p>
            <a:pPr marL="400050" indent="-400050">
              <a:buClr>
                <a:schemeClr val="bg1">
                  <a:lumMod val="50000"/>
                </a:schemeClr>
              </a:buClr>
              <a:buFont typeface="+mj-lt"/>
              <a:buAutoNum type="romanUcPeriod"/>
            </a:pPr>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Table of Contents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3</a:t>
            </a:fld>
            <a:endParaRPr lang="en-US" dirty="0"/>
          </a:p>
        </p:txBody>
      </p:sp>
    </p:spTree>
    <p:extLst>
      <p:ext uri="{BB962C8B-B14F-4D97-AF65-F5344CB8AC3E}">
        <p14:creationId xmlns:p14="http://schemas.microsoft.com/office/powerpoint/2010/main" val="2276739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State Funding </a:t>
            </a:r>
          </a:p>
          <a:p>
            <a:pPr lvl="1">
              <a:buClr>
                <a:schemeClr val="accent2"/>
              </a:buClr>
            </a:pPr>
            <a:r>
              <a:rPr lang="en-US" dirty="0"/>
              <a:t>Statewide K-12 Education funding for FY 2020-21 is projected to be 3.55% higher than FY 2019-20</a:t>
            </a:r>
          </a:p>
          <a:p>
            <a:pPr lvl="1"/>
            <a:endParaRPr lang="en-US" dirty="0"/>
          </a:p>
          <a:p>
            <a:pPr lvl="2">
              <a:buClr>
                <a:schemeClr val="accent2"/>
              </a:buClr>
            </a:pPr>
            <a:r>
              <a:rPr lang="en-US" dirty="0"/>
              <a:t>0.93% increase in the Base Student Allocation (BSA), or $40.00 per student</a:t>
            </a:r>
          </a:p>
          <a:p>
            <a:pPr lvl="2">
              <a:buClr>
                <a:schemeClr val="accent2"/>
              </a:buClr>
            </a:pPr>
            <a:r>
              <a:rPr lang="en-US" dirty="0"/>
              <a:t>Additional $500 million for classroom teacher salaries</a:t>
            </a:r>
          </a:p>
          <a:p>
            <a:pPr lvl="2">
              <a:buClr>
                <a:schemeClr val="accent2"/>
              </a:buClr>
            </a:pPr>
            <a:r>
              <a:rPr lang="en-US" dirty="0"/>
              <a:t>Additional $25 million in Mental Health Assistance Allocation</a:t>
            </a:r>
          </a:p>
          <a:p>
            <a:pPr lvl="2">
              <a:buClr>
                <a:schemeClr val="accent2"/>
              </a:buClr>
            </a:pPr>
            <a:r>
              <a:rPr lang="en-US" dirty="0"/>
              <a:t>$183.62 increase per student overall</a:t>
            </a:r>
          </a:p>
          <a:p>
            <a:pPr lvl="2">
              <a:buClr>
                <a:schemeClr val="accent2"/>
              </a:buClr>
            </a:pPr>
            <a:r>
              <a:rPr lang="en-US" dirty="0"/>
              <a:t>Increase in Florida Retirement System employer contribution rates</a:t>
            </a:r>
          </a:p>
          <a:p>
            <a:pPr lvl="2">
              <a:buClr>
                <a:schemeClr val="accent2"/>
              </a:buClr>
            </a:pPr>
            <a:r>
              <a:rPr lang="en-US" dirty="0"/>
              <a:t>Elimination of the Best and Brightest Bonus program</a:t>
            </a:r>
          </a:p>
          <a:p>
            <a:pPr lvl="2"/>
            <a:endParaRPr lang="en-US" dirty="0">
              <a:solidFill>
                <a:srgbClr val="FF0000"/>
              </a:solidFill>
            </a:endParaRPr>
          </a:p>
          <a:p>
            <a:pPr>
              <a:buClr>
                <a:schemeClr val="accent2"/>
              </a:buClr>
            </a:pPr>
            <a:r>
              <a:rPr lang="en-US" dirty="0"/>
              <a:t>$0 in capital funding from the State for school districts, while charter schools (start-ups) are expected to receive $170 million in capital funding</a:t>
            </a:r>
          </a:p>
          <a:p>
            <a:pPr lvl="2"/>
            <a:endParaRPr lang="en-US" dirty="0">
              <a:solidFill>
                <a:srgbClr val="FF0000"/>
              </a:solidFill>
            </a:endParaRPr>
          </a:p>
          <a:p>
            <a:pPr>
              <a:buClr>
                <a:schemeClr val="accent2"/>
              </a:buClr>
            </a:pPr>
            <a:r>
              <a:rPr lang="en-US" dirty="0"/>
              <a:t>The Florida State legislature expanded the number of Family Empowerment Scholarship vouchers for the 2020-21 school year.</a:t>
            </a:r>
          </a:p>
          <a:p>
            <a:pPr marL="457200" lvl="1" indent="0">
              <a:buNone/>
            </a:pPr>
            <a:endParaRPr lang="en-US" dirty="0"/>
          </a:p>
          <a:p>
            <a:pPr lvl="1"/>
            <a:endParaRPr lang="en-US" dirty="0"/>
          </a:p>
          <a:p>
            <a:pPr lvl="1"/>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School Funding Update</a:t>
            </a:r>
          </a:p>
        </p:txBody>
      </p:sp>
      <p:sp>
        <p:nvSpPr>
          <p:cNvPr id="5" name="Slide Number Placeholder 4"/>
          <p:cNvSpPr>
            <a:spLocks noGrp="1"/>
          </p:cNvSpPr>
          <p:nvPr>
            <p:ph type="sldNum" sz="quarter" idx="12"/>
          </p:nvPr>
        </p:nvSpPr>
        <p:spPr/>
        <p:txBody>
          <a:bodyPr/>
          <a:lstStyle/>
          <a:p>
            <a:fld id="{B46E8BEF-84F8-4DAE-A40D-50CC264AEF27}" type="slidenum">
              <a:rPr lang="en-US" smtClean="0"/>
              <a:pPr/>
              <a:t>30</a:t>
            </a:fld>
            <a:endParaRPr lang="en-US" dirty="0"/>
          </a:p>
        </p:txBody>
      </p:sp>
    </p:spTree>
    <p:extLst>
      <p:ext uri="{BB962C8B-B14F-4D97-AF65-F5344CB8AC3E}">
        <p14:creationId xmlns:p14="http://schemas.microsoft.com/office/powerpoint/2010/main" val="55230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BC8ADE-7697-4DE6-8A7C-8926A04E8C5F}"/>
              </a:ext>
            </a:extLst>
          </p:cNvPr>
          <p:cNvSpPr>
            <a:spLocks noGrp="1"/>
          </p:cNvSpPr>
          <p:nvPr>
            <p:ph idx="1"/>
          </p:nvPr>
        </p:nvSpPr>
        <p:spPr/>
        <p:txBody>
          <a:bodyPr>
            <a:normAutofit/>
          </a:bodyPr>
          <a:lstStyle/>
          <a:p>
            <a:pPr>
              <a:buClr>
                <a:schemeClr val="accent2"/>
              </a:buClr>
            </a:pPr>
            <a:r>
              <a:rPr lang="en-US" dirty="0"/>
              <a:t>The following summary of millage to be levied on the 2019 tax roll for the FY 2019-20:</a:t>
            </a:r>
          </a:p>
          <a:p>
            <a:pPr marL="0" indent="0">
              <a:buNone/>
            </a:pPr>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pPr>
              <a:buClr>
                <a:schemeClr val="accent2"/>
              </a:buClr>
            </a:pPr>
            <a:r>
              <a:rPr lang="en-US" dirty="0"/>
              <a:t>Total budget for all funds for FY 2019-20 are $423,192,582. This is an increase of $51.2 million or 13.77% above the total figure in the FY 2018-2019 Budget. The FY 2019-2020 total budget figure includes a General Fund operating budget of $285.8 million and a Capital Projects budget of $77.2 million</a:t>
            </a:r>
          </a:p>
          <a:p>
            <a:endParaRPr lang="en-US" dirty="0">
              <a:solidFill>
                <a:srgbClr val="FF0000"/>
              </a:solidFill>
            </a:endParaRPr>
          </a:p>
          <a:p>
            <a:pPr>
              <a:buClr>
                <a:schemeClr val="accent2"/>
              </a:buClr>
            </a:pPr>
            <a:r>
              <a:rPr lang="en-US" dirty="0"/>
              <a:t>The District’s funding per UWFTE for FY 2019-20 is $7,357 which is 3.50% higher than FY 2018-19 </a:t>
            </a:r>
          </a:p>
          <a:p>
            <a:endParaRPr lang="en-US" dirty="0"/>
          </a:p>
        </p:txBody>
      </p:sp>
      <p:sp>
        <p:nvSpPr>
          <p:cNvPr id="3" name="Title 2">
            <a:extLst>
              <a:ext uri="{FF2B5EF4-FFF2-40B4-BE49-F238E27FC236}">
                <a16:creationId xmlns:a16="http://schemas.microsoft.com/office/drawing/2014/main" id="{5B2C8A6C-83E1-4BB2-AD96-F72884F7CDA3}"/>
              </a:ext>
            </a:extLst>
          </p:cNvPr>
          <p:cNvSpPr>
            <a:spLocks noGrp="1"/>
          </p:cNvSpPr>
          <p:nvPr>
            <p:ph type="title"/>
          </p:nvPr>
        </p:nvSpPr>
        <p:spPr/>
        <p:txBody>
          <a:bodyPr>
            <a:normAutofit/>
          </a:bodyPr>
          <a:lstStyle/>
          <a:p>
            <a:r>
              <a:rPr lang="en-US" sz="2800" dirty="0">
                <a:latin typeface="Georgia" panose="02040502050405020303" pitchFamily="18" charset="0"/>
              </a:rPr>
              <a:t>Operating Budget Update</a:t>
            </a:r>
          </a:p>
        </p:txBody>
      </p:sp>
      <p:sp>
        <p:nvSpPr>
          <p:cNvPr id="4" name="Slide Number Placeholder 3">
            <a:extLst>
              <a:ext uri="{FF2B5EF4-FFF2-40B4-BE49-F238E27FC236}">
                <a16:creationId xmlns:a16="http://schemas.microsoft.com/office/drawing/2014/main" id="{C6F2D179-E61B-4FD7-8C84-9D197F35508F}"/>
              </a:ext>
            </a:extLst>
          </p:cNvPr>
          <p:cNvSpPr>
            <a:spLocks noGrp="1"/>
          </p:cNvSpPr>
          <p:nvPr>
            <p:ph type="sldNum" sz="quarter" idx="12"/>
          </p:nvPr>
        </p:nvSpPr>
        <p:spPr/>
        <p:txBody>
          <a:bodyPr/>
          <a:lstStyle/>
          <a:p>
            <a:fld id="{B46E8BEF-84F8-4DAE-A40D-50CC264AEF27}" type="slidenum">
              <a:rPr lang="en-US" smtClean="0"/>
              <a:pPr/>
              <a:t>31</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599031141"/>
              </p:ext>
            </p:extLst>
          </p:nvPr>
        </p:nvGraphicFramePr>
        <p:xfrm>
          <a:off x="1018530" y="1629193"/>
          <a:ext cx="6744798" cy="1619250"/>
        </p:xfrm>
        <a:graphic>
          <a:graphicData uri="http://schemas.openxmlformats.org/presentationml/2006/ole">
            <mc:AlternateContent xmlns:mc="http://schemas.openxmlformats.org/markup-compatibility/2006">
              <mc:Choice xmlns:v="urn:schemas-microsoft-com:vml" Requires="v">
                <p:oleObj spid="_x0000_s2068" name="Acrobat Document" r:id="rId3" imgW="5400446" imgH="1619174" progId="Acrobat.Document.11">
                  <p:embed/>
                </p:oleObj>
              </mc:Choice>
              <mc:Fallback>
                <p:oleObj name="Acrobat Document" r:id="rId3" imgW="5400446" imgH="1619174" progId="Acrobat.Document.11">
                  <p:embed/>
                  <p:pic>
                    <p:nvPicPr>
                      <p:cNvPr id="7" name="Object 6"/>
                      <p:cNvPicPr/>
                      <p:nvPr/>
                    </p:nvPicPr>
                    <p:blipFill>
                      <a:blip r:embed="rId4"/>
                      <a:stretch>
                        <a:fillRect/>
                      </a:stretch>
                    </p:blipFill>
                    <p:spPr>
                      <a:xfrm>
                        <a:off x="1018530" y="1629193"/>
                        <a:ext cx="6744798" cy="1619250"/>
                      </a:xfrm>
                      <a:prstGeom prst="rect">
                        <a:avLst/>
                      </a:prstGeom>
                    </p:spPr>
                  </p:pic>
                </p:oleObj>
              </mc:Fallback>
            </mc:AlternateContent>
          </a:graphicData>
        </a:graphic>
      </p:graphicFrame>
    </p:spTree>
    <p:extLst>
      <p:ext uri="{BB962C8B-B14F-4D97-AF65-F5344CB8AC3E}">
        <p14:creationId xmlns:p14="http://schemas.microsoft.com/office/powerpoint/2010/main" val="70509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Georgia" panose="02040502050405020303" pitchFamily="18" charset="0"/>
              </a:rPr>
              <a:t>Revenue Summary - Operating Budget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32</a:t>
            </a:fld>
            <a:endParaRPr lang="en-US" dirty="0"/>
          </a:p>
        </p:txBody>
      </p:sp>
      <p:pic>
        <p:nvPicPr>
          <p:cNvPr id="3" name="Picture 2">
            <a:extLst>
              <a:ext uri="{FF2B5EF4-FFF2-40B4-BE49-F238E27FC236}">
                <a16:creationId xmlns:a16="http://schemas.microsoft.com/office/drawing/2014/main" id="{5305C3F7-DA53-4B1A-99AF-7051B4B9E252}"/>
              </a:ext>
            </a:extLst>
          </p:cNvPr>
          <p:cNvPicPr>
            <a:picLocks noChangeAspect="1"/>
          </p:cNvPicPr>
          <p:nvPr/>
        </p:nvPicPr>
        <p:blipFill>
          <a:blip r:embed="rId3"/>
          <a:stretch>
            <a:fillRect/>
          </a:stretch>
        </p:blipFill>
        <p:spPr>
          <a:xfrm>
            <a:off x="472819" y="1296699"/>
            <a:ext cx="8147585" cy="1276379"/>
          </a:xfrm>
          <a:prstGeom prst="rect">
            <a:avLst/>
          </a:prstGeom>
        </p:spPr>
      </p:pic>
      <p:pic>
        <p:nvPicPr>
          <p:cNvPr id="4" name="Picture 3">
            <a:extLst>
              <a:ext uri="{FF2B5EF4-FFF2-40B4-BE49-F238E27FC236}">
                <a16:creationId xmlns:a16="http://schemas.microsoft.com/office/drawing/2014/main" id="{F0283AF8-DA70-4A2D-8E4F-838A0AE986D6}"/>
              </a:ext>
            </a:extLst>
          </p:cNvPr>
          <p:cNvPicPr>
            <a:picLocks noChangeAspect="1"/>
          </p:cNvPicPr>
          <p:nvPr/>
        </p:nvPicPr>
        <p:blipFill>
          <a:blip r:embed="rId4"/>
          <a:stretch>
            <a:fillRect/>
          </a:stretch>
        </p:blipFill>
        <p:spPr>
          <a:xfrm>
            <a:off x="2531024" y="3317357"/>
            <a:ext cx="4252679" cy="2913322"/>
          </a:xfrm>
          <a:prstGeom prst="rect">
            <a:avLst/>
          </a:prstGeom>
        </p:spPr>
      </p:pic>
    </p:spTree>
    <p:extLst>
      <p:ext uri="{BB962C8B-B14F-4D97-AF65-F5344CB8AC3E}">
        <p14:creationId xmlns:p14="http://schemas.microsoft.com/office/powerpoint/2010/main" val="1072814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76200"/>
            <a:ext cx="8882742" cy="1143000"/>
          </a:xfrm>
        </p:spPr>
        <p:txBody>
          <a:bodyPr anchor="ctr">
            <a:normAutofit/>
          </a:bodyPr>
          <a:lstStyle/>
          <a:p>
            <a:r>
              <a:rPr lang="en-US"/>
              <a:t>Revenue Summary – Revenue per Student </a:t>
            </a:r>
          </a:p>
        </p:txBody>
      </p:sp>
      <p:sp>
        <p:nvSpPr>
          <p:cNvPr id="4" name="Slide Number Placeholder 3"/>
          <p:cNvSpPr>
            <a:spLocks noGrp="1"/>
          </p:cNvSpPr>
          <p:nvPr>
            <p:ph type="sldNum" sz="quarter" idx="12"/>
          </p:nvPr>
        </p:nvSpPr>
        <p:spPr>
          <a:xfrm>
            <a:off x="6934200" y="6501342"/>
            <a:ext cx="2133600" cy="365125"/>
          </a:xfrm>
        </p:spPr>
        <p:txBody>
          <a:bodyPr anchor="ctr">
            <a:normAutofit/>
          </a:bodyPr>
          <a:lstStyle/>
          <a:p>
            <a:pPr>
              <a:spcAft>
                <a:spcPts val="600"/>
              </a:spcAft>
            </a:pPr>
            <a:fld id="{B46E8BEF-84F8-4DAE-A40D-50CC264AEF27}" type="slidenum">
              <a:rPr lang="en-US" smtClean="0"/>
              <a:pPr>
                <a:spcAft>
                  <a:spcPts val="600"/>
                </a:spcAft>
              </a:pPr>
              <a:t>33</a:t>
            </a:fld>
            <a:endParaRPr lang="en-US"/>
          </a:p>
        </p:txBody>
      </p:sp>
      <p:pic>
        <p:nvPicPr>
          <p:cNvPr id="3" name="Picture 2">
            <a:extLst>
              <a:ext uri="{FF2B5EF4-FFF2-40B4-BE49-F238E27FC236}">
                <a16:creationId xmlns:a16="http://schemas.microsoft.com/office/drawing/2014/main" id="{2B37DDED-F491-41DD-B1A1-9AF0E8AD508B}"/>
              </a:ext>
            </a:extLst>
          </p:cNvPr>
          <p:cNvPicPr>
            <a:picLocks noChangeAspect="1"/>
          </p:cNvPicPr>
          <p:nvPr/>
        </p:nvPicPr>
        <p:blipFill>
          <a:blip r:embed="rId2"/>
          <a:stretch>
            <a:fillRect/>
          </a:stretch>
        </p:blipFill>
        <p:spPr>
          <a:xfrm>
            <a:off x="532444" y="1279117"/>
            <a:ext cx="8079112" cy="4703994"/>
          </a:xfrm>
          <a:prstGeom prst="rect">
            <a:avLst/>
          </a:prstGeom>
        </p:spPr>
      </p:pic>
    </p:spTree>
    <p:extLst>
      <p:ext uri="{BB962C8B-B14F-4D97-AF65-F5344CB8AC3E}">
        <p14:creationId xmlns:p14="http://schemas.microsoft.com/office/powerpoint/2010/main" val="3133463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Georgia" panose="02040502050405020303" pitchFamily="18" charset="0"/>
              </a:rPr>
              <a:t>Expenditure Summary – Operating Budget</a:t>
            </a:r>
          </a:p>
        </p:txBody>
      </p:sp>
      <p:sp>
        <p:nvSpPr>
          <p:cNvPr id="4" name="Slide Number Placeholder 3"/>
          <p:cNvSpPr>
            <a:spLocks noGrp="1"/>
          </p:cNvSpPr>
          <p:nvPr>
            <p:ph type="sldNum" sz="quarter" idx="12"/>
          </p:nvPr>
        </p:nvSpPr>
        <p:spPr/>
        <p:txBody>
          <a:bodyPr/>
          <a:lstStyle/>
          <a:p>
            <a:fld id="{B46E8BEF-84F8-4DAE-A40D-50CC264AEF27}" type="slidenum">
              <a:rPr lang="en-US" smtClean="0"/>
              <a:pPr/>
              <a:t>34</a:t>
            </a:fld>
            <a:endParaRPr lang="en-US" dirty="0"/>
          </a:p>
        </p:txBody>
      </p:sp>
      <p:pic>
        <p:nvPicPr>
          <p:cNvPr id="6" name="Picture 5">
            <a:extLst>
              <a:ext uri="{FF2B5EF4-FFF2-40B4-BE49-F238E27FC236}">
                <a16:creationId xmlns:a16="http://schemas.microsoft.com/office/drawing/2014/main" id="{C254AE54-D193-499F-8B14-E243A63E0C2C}"/>
              </a:ext>
            </a:extLst>
          </p:cNvPr>
          <p:cNvPicPr>
            <a:picLocks noChangeAspect="1"/>
          </p:cNvPicPr>
          <p:nvPr/>
        </p:nvPicPr>
        <p:blipFill>
          <a:blip r:embed="rId2"/>
          <a:stretch>
            <a:fillRect/>
          </a:stretch>
        </p:blipFill>
        <p:spPr>
          <a:xfrm>
            <a:off x="578537" y="1066800"/>
            <a:ext cx="7986926" cy="5293647"/>
          </a:xfrm>
          <a:prstGeom prst="rect">
            <a:avLst/>
          </a:prstGeom>
        </p:spPr>
      </p:pic>
    </p:spTree>
    <p:extLst>
      <p:ext uri="{BB962C8B-B14F-4D97-AF65-F5344CB8AC3E}">
        <p14:creationId xmlns:p14="http://schemas.microsoft.com/office/powerpoint/2010/main" val="3452109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Strong and consistent general fund balances over 13%</a:t>
            </a:r>
          </a:p>
          <a:p>
            <a:pPr marL="0" indent="0">
              <a:buClr>
                <a:schemeClr val="accent2"/>
              </a:buClr>
              <a:buNone/>
            </a:pPr>
            <a:endParaRPr lang="en-US" dirty="0"/>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General Fund Balances</a:t>
            </a:r>
          </a:p>
        </p:txBody>
      </p:sp>
      <p:sp>
        <p:nvSpPr>
          <p:cNvPr id="5" name="Slide Number Placeholder 4"/>
          <p:cNvSpPr>
            <a:spLocks noGrp="1"/>
          </p:cNvSpPr>
          <p:nvPr>
            <p:ph type="sldNum" sz="quarter" idx="12"/>
          </p:nvPr>
        </p:nvSpPr>
        <p:spPr/>
        <p:txBody>
          <a:bodyPr/>
          <a:lstStyle/>
          <a:p>
            <a:fld id="{B46E8BEF-84F8-4DAE-A40D-50CC264AEF27}" type="slidenum">
              <a:rPr lang="en-US" smtClean="0"/>
              <a:pPr/>
              <a:t>35</a:t>
            </a:fld>
            <a:endParaRPr lang="en-US" dirty="0"/>
          </a:p>
        </p:txBody>
      </p:sp>
      <p:sp>
        <p:nvSpPr>
          <p:cNvPr id="9" name="TextBox 8">
            <a:extLst>
              <a:ext uri="{FF2B5EF4-FFF2-40B4-BE49-F238E27FC236}">
                <a16:creationId xmlns:a16="http://schemas.microsoft.com/office/drawing/2014/main" id="{5F0E127B-1CFE-4233-A9A9-3C1B0451ED2F}"/>
              </a:ext>
            </a:extLst>
          </p:cNvPr>
          <p:cNvSpPr txBox="1"/>
          <p:nvPr/>
        </p:nvSpPr>
        <p:spPr>
          <a:xfrm>
            <a:off x="1586273" y="6009163"/>
            <a:ext cx="106067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Estimated </a:t>
            </a:r>
          </a:p>
        </p:txBody>
      </p:sp>
      <p:pic>
        <p:nvPicPr>
          <p:cNvPr id="4" name="Picture 3">
            <a:extLst>
              <a:ext uri="{FF2B5EF4-FFF2-40B4-BE49-F238E27FC236}">
                <a16:creationId xmlns:a16="http://schemas.microsoft.com/office/drawing/2014/main" id="{2DCBE73A-3C14-4F3D-8548-9DCCD0978C6E}"/>
              </a:ext>
            </a:extLst>
          </p:cNvPr>
          <p:cNvPicPr>
            <a:picLocks noChangeAspect="1"/>
          </p:cNvPicPr>
          <p:nvPr/>
        </p:nvPicPr>
        <p:blipFill>
          <a:blip r:embed="rId3"/>
          <a:stretch>
            <a:fillRect/>
          </a:stretch>
        </p:blipFill>
        <p:spPr>
          <a:xfrm>
            <a:off x="1728545" y="2284691"/>
            <a:ext cx="5686910" cy="3597688"/>
          </a:xfrm>
          <a:prstGeom prst="rect">
            <a:avLst/>
          </a:prstGeom>
        </p:spPr>
      </p:pic>
    </p:spTree>
    <p:extLst>
      <p:ext uri="{BB962C8B-B14F-4D97-AF65-F5344CB8AC3E}">
        <p14:creationId xmlns:p14="http://schemas.microsoft.com/office/powerpoint/2010/main" val="79056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76200"/>
            <a:ext cx="8882742" cy="1143000"/>
          </a:xfrm>
        </p:spPr>
        <p:txBody>
          <a:bodyPr>
            <a:normAutofit/>
          </a:bodyPr>
          <a:lstStyle/>
          <a:p>
            <a:r>
              <a:rPr lang="en-US" sz="2800">
                <a:latin typeface="Georgia" panose="02040502050405020303" pitchFamily="18" charset="0"/>
              </a:rPr>
              <a:t>Unrestricted Fund Balances</a:t>
            </a:r>
            <a:endParaRPr lang="en-US" sz="2800" dirty="0">
              <a:latin typeface="Georgia" panose="02040502050405020303" pitchFamily="18" charset="0"/>
            </a:endParaRPr>
          </a:p>
        </p:txBody>
      </p:sp>
      <p:sp>
        <p:nvSpPr>
          <p:cNvPr id="3" name="Content Placeholder 2"/>
          <p:cNvSpPr>
            <a:spLocks noGrp="1"/>
          </p:cNvSpPr>
          <p:nvPr>
            <p:ph idx="1"/>
          </p:nvPr>
        </p:nvSpPr>
        <p:spPr>
          <a:xfrm>
            <a:off x="130629" y="1193584"/>
            <a:ext cx="8882742" cy="5015896"/>
          </a:xfrm>
        </p:spPr>
        <p:txBody>
          <a:bodyPr/>
          <a:lstStyle/>
          <a:p>
            <a:pPr>
              <a:buClr>
                <a:schemeClr val="accent2"/>
              </a:buClr>
            </a:pPr>
            <a:r>
              <a:rPr lang="en-US" dirty="0"/>
              <a:t>The Department of Education requires school districts to maintain a minimum 3% Financial Condition Ratio which is the unrestricted fund balance as a percentage of revenues</a:t>
            </a:r>
          </a:p>
          <a:p>
            <a:pPr lvl="1">
              <a:buClr>
                <a:schemeClr val="accent2"/>
              </a:buClr>
            </a:pPr>
            <a:r>
              <a:rPr lang="en-US" dirty="0"/>
              <a:t>The ratio is intended to measure a district’s ability to remain solvent during financial emergencies</a:t>
            </a:r>
          </a:p>
          <a:p>
            <a:pPr lvl="1">
              <a:buClr>
                <a:schemeClr val="accent2"/>
              </a:buClr>
            </a:pPr>
            <a:r>
              <a:rPr lang="en-US" dirty="0"/>
              <a:t>In 2019 the School Board adopted a more aggressive policy requiring the Superintendent to develop a recovery plan if our Financial Condition Ratio is projected to dip below 5%</a:t>
            </a:r>
          </a:p>
          <a:p>
            <a:pPr>
              <a:buClr>
                <a:schemeClr val="accent2"/>
              </a:buClr>
            </a:pPr>
            <a:r>
              <a:rPr lang="en-US" dirty="0"/>
              <a:t>The District’s strong financial ratio ensures that it can remain solvent during a financial emergency </a:t>
            </a:r>
          </a:p>
        </p:txBody>
      </p:sp>
      <p:sp>
        <p:nvSpPr>
          <p:cNvPr id="5" name="Slide Number Placeholder 4"/>
          <p:cNvSpPr>
            <a:spLocks noGrp="1"/>
          </p:cNvSpPr>
          <p:nvPr>
            <p:ph type="sldNum" sz="quarter" idx="12"/>
          </p:nvPr>
        </p:nvSpPr>
        <p:spPr>
          <a:xfrm>
            <a:off x="6934200" y="6501342"/>
            <a:ext cx="2133600" cy="365125"/>
          </a:xfrm>
        </p:spPr>
        <p:txBody>
          <a:bodyPr/>
          <a:lstStyle/>
          <a:p>
            <a:fld id="{B46E8BEF-84F8-4DAE-A40D-50CC264AEF27}" type="slidenum">
              <a:rPr lang="en-US" smtClean="0"/>
              <a:pPr/>
              <a:t>36</a:t>
            </a:fld>
            <a:endParaRPr lang="en-US" dirty="0"/>
          </a:p>
        </p:txBody>
      </p:sp>
      <p:sp>
        <p:nvSpPr>
          <p:cNvPr id="8" name="TextBox 7">
            <a:extLst>
              <a:ext uri="{FF2B5EF4-FFF2-40B4-BE49-F238E27FC236}">
                <a16:creationId xmlns:a16="http://schemas.microsoft.com/office/drawing/2014/main" id="{9653C9CA-EA40-4A8D-B096-F45E402E43C3}"/>
              </a:ext>
            </a:extLst>
          </p:cNvPr>
          <p:cNvSpPr txBox="1"/>
          <p:nvPr/>
        </p:nvSpPr>
        <p:spPr>
          <a:xfrm>
            <a:off x="2201019" y="6270510"/>
            <a:ext cx="1060675"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 Estimated </a:t>
            </a:r>
            <a:endParaRPr lang="en-US" sz="9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F60F931-ED30-4D48-81EB-9D596654B3A5}"/>
              </a:ext>
            </a:extLst>
          </p:cNvPr>
          <p:cNvPicPr>
            <a:picLocks noChangeAspect="1"/>
          </p:cNvPicPr>
          <p:nvPr/>
        </p:nvPicPr>
        <p:blipFill>
          <a:blip r:embed="rId2"/>
          <a:stretch>
            <a:fillRect/>
          </a:stretch>
        </p:blipFill>
        <p:spPr>
          <a:xfrm>
            <a:off x="2079303" y="2918464"/>
            <a:ext cx="4985394" cy="3291016"/>
          </a:xfrm>
          <a:prstGeom prst="rect">
            <a:avLst/>
          </a:prstGeom>
        </p:spPr>
      </p:pic>
    </p:spTree>
    <p:extLst>
      <p:ext uri="{BB962C8B-B14F-4D97-AF65-F5344CB8AC3E}">
        <p14:creationId xmlns:p14="http://schemas.microsoft.com/office/powerpoint/2010/main" val="1030150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6F4DC6-9C3B-4DAE-8520-F71D72AE8F1F}"/>
              </a:ext>
            </a:extLst>
          </p:cNvPr>
          <p:cNvPicPr>
            <a:picLocks noGrp="1" noChangeAspect="1"/>
          </p:cNvPicPr>
          <p:nvPr>
            <p:ph idx="1"/>
          </p:nvPr>
        </p:nvPicPr>
        <p:blipFill>
          <a:blip r:embed="rId2"/>
          <a:stretch>
            <a:fillRect/>
          </a:stretch>
        </p:blipFill>
        <p:spPr>
          <a:xfrm>
            <a:off x="396591" y="1193584"/>
            <a:ext cx="8350818" cy="5015896"/>
          </a:xfrm>
          <a:prstGeom prst="rect">
            <a:avLst/>
          </a:prstGeom>
          <a:noFill/>
        </p:spPr>
      </p:pic>
      <p:sp>
        <p:nvSpPr>
          <p:cNvPr id="3" name="Title 2">
            <a:extLst>
              <a:ext uri="{FF2B5EF4-FFF2-40B4-BE49-F238E27FC236}">
                <a16:creationId xmlns:a16="http://schemas.microsoft.com/office/drawing/2014/main" id="{0D64148B-B5A6-427A-8FFB-6A54AF9C8A31}"/>
              </a:ext>
            </a:extLst>
          </p:cNvPr>
          <p:cNvSpPr>
            <a:spLocks noGrp="1"/>
          </p:cNvSpPr>
          <p:nvPr>
            <p:ph type="title"/>
          </p:nvPr>
        </p:nvSpPr>
        <p:spPr>
          <a:xfrm>
            <a:off x="130629" y="-76200"/>
            <a:ext cx="8882742" cy="1143000"/>
          </a:xfrm>
        </p:spPr>
        <p:txBody>
          <a:bodyPr anchor="ctr">
            <a:normAutofit/>
          </a:bodyPr>
          <a:lstStyle/>
          <a:p>
            <a:r>
              <a:rPr lang="en-US" dirty="0"/>
              <a:t>Transfer of 1.5 Mill</a:t>
            </a:r>
          </a:p>
        </p:txBody>
      </p:sp>
      <p:sp>
        <p:nvSpPr>
          <p:cNvPr id="4" name="Slide Number Placeholder 3">
            <a:extLst>
              <a:ext uri="{FF2B5EF4-FFF2-40B4-BE49-F238E27FC236}">
                <a16:creationId xmlns:a16="http://schemas.microsoft.com/office/drawing/2014/main" id="{BD2D3FF6-F899-4047-93F5-0E5E4A1BC749}"/>
              </a:ext>
            </a:extLst>
          </p:cNvPr>
          <p:cNvSpPr>
            <a:spLocks noGrp="1"/>
          </p:cNvSpPr>
          <p:nvPr>
            <p:ph type="sldNum" sz="quarter" idx="12"/>
          </p:nvPr>
        </p:nvSpPr>
        <p:spPr>
          <a:xfrm>
            <a:off x="6934200" y="6501342"/>
            <a:ext cx="2133600" cy="365125"/>
          </a:xfrm>
        </p:spPr>
        <p:txBody>
          <a:bodyPr anchor="ctr">
            <a:normAutofit/>
          </a:bodyPr>
          <a:lstStyle/>
          <a:p>
            <a:pPr>
              <a:spcAft>
                <a:spcPts val="600"/>
              </a:spcAft>
            </a:pPr>
            <a:fld id="{B46E8BEF-84F8-4DAE-A40D-50CC264AEF27}" type="slidenum">
              <a:rPr lang="en-US" smtClean="0"/>
              <a:pPr>
                <a:spcAft>
                  <a:spcPts val="600"/>
                </a:spcAft>
              </a:pPr>
              <a:t>37</a:t>
            </a:fld>
            <a:endParaRPr lang="en-US"/>
          </a:p>
        </p:txBody>
      </p:sp>
    </p:spTree>
    <p:extLst>
      <p:ext uri="{BB962C8B-B14F-4D97-AF65-F5344CB8AC3E}">
        <p14:creationId xmlns:p14="http://schemas.microsoft.com/office/powerpoint/2010/main" val="2043214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F0623A-BADA-46F0-AF94-68A54A08D05B}"/>
              </a:ext>
            </a:extLst>
          </p:cNvPr>
          <p:cNvSpPr>
            <a:spLocks noGrp="1"/>
          </p:cNvSpPr>
          <p:nvPr>
            <p:ph idx="1"/>
          </p:nvPr>
        </p:nvSpPr>
        <p:spPr/>
        <p:txBody>
          <a:bodyPr>
            <a:normAutofit/>
          </a:bodyPr>
          <a:lstStyle/>
          <a:p>
            <a:pPr>
              <a:buClr>
                <a:schemeClr val="accent2"/>
              </a:buClr>
            </a:pPr>
            <a:r>
              <a:rPr lang="en-US" dirty="0"/>
              <a:t>Reductions from both schools and department budgets </a:t>
            </a:r>
          </a:p>
          <a:p>
            <a:pPr>
              <a:buClr>
                <a:schemeClr val="accent2"/>
              </a:buClr>
            </a:pPr>
            <a:r>
              <a:rPr lang="en-US" dirty="0"/>
              <a:t>Closing two elementary schools  </a:t>
            </a:r>
          </a:p>
          <a:p>
            <a:pPr>
              <a:buClr>
                <a:schemeClr val="accent2"/>
              </a:buClr>
            </a:pPr>
            <a:r>
              <a:rPr lang="en-US" dirty="0"/>
              <a:t>Health Insurance plan design changes</a:t>
            </a:r>
          </a:p>
          <a:p>
            <a:pPr>
              <a:buClr>
                <a:schemeClr val="accent2"/>
              </a:buClr>
            </a:pPr>
            <a:r>
              <a:rPr lang="en-US" dirty="0"/>
              <a:t>Consolidation of bus routes </a:t>
            </a:r>
          </a:p>
          <a:p>
            <a:pPr>
              <a:buClr>
                <a:schemeClr val="accent2"/>
              </a:buClr>
            </a:pPr>
            <a:r>
              <a:rPr lang="en-US" dirty="0"/>
              <a:t>Eliminate bussing for magnet programs</a:t>
            </a:r>
          </a:p>
          <a:p>
            <a:pPr>
              <a:buClr>
                <a:schemeClr val="accent2"/>
              </a:buClr>
            </a:pPr>
            <a:r>
              <a:rPr lang="en-US" dirty="0"/>
              <a:t>Workers’ Compensation Savings </a:t>
            </a:r>
          </a:p>
          <a:p>
            <a:pPr>
              <a:buClr>
                <a:schemeClr val="accent2"/>
              </a:buClr>
            </a:pPr>
            <a:r>
              <a:rPr lang="en-US" dirty="0"/>
              <a:t>Cost share with Federal Programs such as Food &amp; Nutrition Services</a:t>
            </a:r>
          </a:p>
          <a:p>
            <a:pPr>
              <a:buClr>
                <a:schemeClr val="accent2"/>
              </a:buClr>
            </a:pPr>
            <a:r>
              <a:rPr lang="en-US" dirty="0"/>
              <a:t>Eliminate out-of-state travel </a:t>
            </a:r>
          </a:p>
          <a:p>
            <a:pPr>
              <a:buClr>
                <a:schemeClr val="accent2"/>
              </a:buClr>
            </a:pPr>
            <a:r>
              <a:rPr lang="en-US" dirty="0"/>
              <a:t>Eliminate overtime </a:t>
            </a:r>
          </a:p>
          <a:p>
            <a:pPr>
              <a:buClr>
                <a:schemeClr val="accent2"/>
              </a:buClr>
            </a:pPr>
            <a:r>
              <a:rPr lang="en-US" dirty="0"/>
              <a:t>Reduce Supplemental Pay</a:t>
            </a:r>
          </a:p>
          <a:p>
            <a:pPr>
              <a:buClr>
                <a:schemeClr val="accent2"/>
              </a:buClr>
            </a:pPr>
            <a:r>
              <a:rPr lang="en-US" dirty="0"/>
              <a:t>Eliminate or reduce extracurricular program such as Drivers Education</a:t>
            </a:r>
          </a:p>
          <a:p>
            <a:pPr>
              <a:buClr>
                <a:schemeClr val="accent2"/>
              </a:buClr>
            </a:pPr>
            <a:r>
              <a:rPr lang="en-US" dirty="0"/>
              <a:t>Potential for Employee furloughs</a:t>
            </a:r>
          </a:p>
          <a:p>
            <a:pPr marL="0" indent="0">
              <a:buClr>
                <a:schemeClr val="accent2"/>
              </a:buClr>
              <a:buNone/>
            </a:pPr>
            <a:r>
              <a:rPr lang="en-US" dirty="0"/>
              <a:t> </a:t>
            </a:r>
          </a:p>
          <a:p>
            <a:pPr>
              <a:buClr>
                <a:schemeClr val="accent2"/>
              </a:buClr>
            </a:pPr>
            <a:endParaRPr lang="en-US" dirty="0"/>
          </a:p>
          <a:p>
            <a:pPr marL="0" indent="0">
              <a:buNone/>
            </a:pPr>
            <a:endParaRPr lang="en-US" dirty="0"/>
          </a:p>
        </p:txBody>
      </p:sp>
      <p:sp>
        <p:nvSpPr>
          <p:cNvPr id="3" name="Title 2">
            <a:extLst>
              <a:ext uri="{FF2B5EF4-FFF2-40B4-BE49-F238E27FC236}">
                <a16:creationId xmlns:a16="http://schemas.microsoft.com/office/drawing/2014/main" id="{19D3F3D9-7DAD-4A83-970E-E38D05522EFF}"/>
              </a:ext>
            </a:extLst>
          </p:cNvPr>
          <p:cNvSpPr>
            <a:spLocks noGrp="1"/>
          </p:cNvSpPr>
          <p:nvPr>
            <p:ph type="title"/>
          </p:nvPr>
        </p:nvSpPr>
        <p:spPr/>
        <p:txBody>
          <a:bodyPr>
            <a:normAutofit/>
          </a:bodyPr>
          <a:lstStyle/>
          <a:p>
            <a:r>
              <a:rPr lang="en-US" sz="2800" dirty="0">
                <a:latin typeface="Georgia" panose="02040502050405020303" pitchFamily="18" charset="0"/>
              </a:rPr>
              <a:t>Potential Additional Cost Control Measures</a:t>
            </a:r>
          </a:p>
        </p:txBody>
      </p:sp>
      <p:sp>
        <p:nvSpPr>
          <p:cNvPr id="4" name="Slide Number Placeholder 3">
            <a:extLst>
              <a:ext uri="{FF2B5EF4-FFF2-40B4-BE49-F238E27FC236}">
                <a16:creationId xmlns:a16="http://schemas.microsoft.com/office/drawing/2014/main" id="{A44C5892-D728-415B-B4FF-4932EBF4C66A}"/>
              </a:ext>
            </a:extLst>
          </p:cNvPr>
          <p:cNvSpPr>
            <a:spLocks noGrp="1"/>
          </p:cNvSpPr>
          <p:nvPr>
            <p:ph type="sldNum" sz="quarter" idx="12"/>
          </p:nvPr>
        </p:nvSpPr>
        <p:spPr/>
        <p:txBody>
          <a:bodyPr/>
          <a:lstStyle/>
          <a:p>
            <a:fld id="{B46E8BEF-84F8-4DAE-A40D-50CC264AEF27}" type="slidenum">
              <a:rPr lang="en-US" smtClean="0"/>
              <a:pPr/>
              <a:t>38</a:t>
            </a:fld>
            <a:endParaRPr lang="en-US" dirty="0"/>
          </a:p>
        </p:txBody>
      </p:sp>
    </p:spTree>
    <p:extLst>
      <p:ext uri="{BB962C8B-B14F-4D97-AF65-F5344CB8AC3E}">
        <p14:creationId xmlns:p14="http://schemas.microsoft.com/office/powerpoint/2010/main" val="53942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193584"/>
            <a:ext cx="8882742" cy="5372754"/>
          </a:xfrm>
        </p:spPr>
        <p:txBody>
          <a:bodyPr/>
          <a:lstStyle/>
          <a:p>
            <a:pPr>
              <a:buClr>
                <a:schemeClr val="accent2"/>
              </a:buClr>
            </a:pPr>
            <a:r>
              <a:rPr lang="en-US" dirty="0"/>
              <a:t>The Modification Rate (“Mod-Rate”) compares the District to 62 other self-insured districts in Florida </a:t>
            </a:r>
          </a:p>
          <a:p>
            <a:pPr lvl="1">
              <a:buClr>
                <a:schemeClr val="accent2"/>
              </a:buClr>
            </a:pPr>
            <a:r>
              <a:rPr lang="en-US" dirty="0"/>
              <a:t>The Mod-Rate is calculated by using the frequency and severity of the District’s Workers’ Compensation claims</a:t>
            </a:r>
          </a:p>
          <a:p>
            <a:pPr lvl="2">
              <a:buClr>
                <a:schemeClr val="accent2"/>
              </a:buClr>
            </a:pPr>
            <a:r>
              <a:rPr lang="en-US" dirty="0"/>
              <a:t>Frequency = number of Workers’ Compensation claims requiring medical care</a:t>
            </a:r>
          </a:p>
          <a:p>
            <a:pPr lvl="2">
              <a:buClr>
                <a:schemeClr val="accent2"/>
              </a:buClr>
            </a:pPr>
            <a:r>
              <a:rPr lang="en-US" dirty="0"/>
              <a:t>Severity = The number of claims that lose time from work and the total amount of medical and lost time benefits paid for each claim</a:t>
            </a:r>
          </a:p>
          <a:p>
            <a:pPr lvl="1">
              <a:buClr>
                <a:schemeClr val="accent2"/>
              </a:buClr>
            </a:pPr>
            <a:r>
              <a:rPr lang="en-US" dirty="0"/>
              <a:t>The Mod-Rate is used as a multiplier in the calculation that determines the District’s annual self-insured assessment amount paid to the State</a:t>
            </a:r>
          </a:p>
          <a:p>
            <a:pPr lvl="2">
              <a:buClr>
                <a:schemeClr val="accent2"/>
              </a:buClr>
            </a:pPr>
            <a:r>
              <a:rPr lang="en-US" dirty="0"/>
              <a:t>The median is 1.0</a:t>
            </a:r>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Workers’ Compensation Rate History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39</a:t>
            </a:fld>
            <a:endParaRPr lang="en-US" dirty="0"/>
          </a:p>
        </p:txBody>
      </p:sp>
      <p:pic>
        <p:nvPicPr>
          <p:cNvPr id="7" name="Picture 6">
            <a:extLst>
              <a:ext uri="{FF2B5EF4-FFF2-40B4-BE49-F238E27FC236}">
                <a16:creationId xmlns:a16="http://schemas.microsoft.com/office/drawing/2014/main" id="{26150712-F3CB-4309-A7FA-D622F0127700}"/>
              </a:ext>
            </a:extLst>
          </p:cNvPr>
          <p:cNvPicPr>
            <a:picLocks noChangeAspect="1"/>
          </p:cNvPicPr>
          <p:nvPr/>
        </p:nvPicPr>
        <p:blipFill>
          <a:blip r:embed="rId2"/>
          <a:stretch>
            <a:fillRect/>
          </a:stretch>
        </p:blipFill>
        <p:spPr>
          <a:xfrm>
            <a:off x="3923414" y="3429000"/>
            <a:ext cx="4922873" cy="3059580"/>
          </a:xfrm>
          <a:prstGeom prst="rect">
            <a:avLst/>
          </a:prstGeom>
        </p:spPr>
      </p:pic>
      <p:sp>
        <p:nvSpPr>
          <p:cNvPr id="8" name="Content Placeholder 2">
            <a:extLst>
              <a:ext uri="{FF2B5EF4-FFF2-40B4-BE49-F238E27FC236}">
                <a16:creationId xmlns:a16="http://schemas.microsoft.com/office/drawing/2014/main" id="{6D715446-AA65-4889-8454-AD7DCCFAC2FB}"/>
              </a:ext>
            </a:extLst>
          </p:cNvPr>
          <p:cNvSpPr txBox="1">
            <a:spLocks/>
          </p:cNvSpPr>
          <p:nvPr/>
        </p:nvSpPr>
        <p:spPr>
          <a:xfrm>
            <a:off x="130629" y="3509744"/>
            <a:ext cx="3909743" cy="28378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3CCCC"/>
              </a:buClr>
              <a:buFont typeface="Arial" pitchFamily="34" charset="0"/>
              <a:buChar char="•"/>
              <a:defRPr lang="en-US"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r>
              <a:rPr lang="en-US" dirty="0"/>
              <a:t>The decrease trend is attributed to implementing safety programs, having a strong early return to work program and mitigating claim costs by patterning with </a:t>
            </a:r>
            <a:r>
              <a:rPr lang="en-US" dirty="0">
                <a:solidFill>
                  <a:srgbClr val="FF0000"/>
                </a:solidFill>
              </a:rPr>
              <a:t>FSBIT – Alex what does this stand for?</a:t>
            </a:r>
          </a:p>
          <a:p>
            <a:pPr>
              <a:buClr>
                <a:schemeClr val="accent2"/>
              </a:buClr>
            </a:pPr>
            <a:r>
              <a:rPr lang="en-US" dirty="0"/>
              <a:t>The District is tied for the 2</a:t>
            </a:r>
            <a:r>
              <a:rPr lang="en-US" baseline="30000" dirty="0"/>
              <a:t>nd</a:t>
            </a:r>
            <a:r>
              <a:rPr lang="en-US" dirty="0"/>
              <a:t> best Mod-Rate in the State  </a:t>
            </a:r>
          </a:p>
          <a:p>
            <a:endParaRPr lang="en-US" dirty="0"/>
          </a:p>
        </p:txBody>
      </p:sp>
    </p:spTree>
    <p:extLst>
      <p:ext uri="{BB962C8B-B14F-4D97-AF65-F5344CB8AC3E}">
        <p14:creationId xmlns:p14="http://schemas.microsoft.com/office/powerpoint/2010/main" val="161563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Georgia" panose="02040502050405020303" pitchFamily="18" charset="0"/>
              </a:rPr>
              <a:t>I. Local Economy</a:t>
            </a:r>
          </a:p>
        </p:txBody>
      </p:sp>
      <p:sp>
        <p:nvSpPr>
          <p:cNvPr id="4" name="AutoShape 4" descr="Image result for alachua county c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rotWithShape="1">
          <a:blip r:embed="rId2"/>
          <a:srcRect l="34418" b="35251"/>
          <a:stretch/>
        </p:blipFill>
        <p:spPr>
          <a:xfrm>
            <a:off x="5467350" y="2779067"/>
            <a:ext cx="2790825" cy="2040583"/>
          </a:xfrm>
          <a:prstGeom prst="rect">
            <a:avLst/>
          </a:prstGeom>
          <a:effectLst>
            <a:reflection blurRad="12700" stA="56000" endPos="35000" dir="5400000" sy="-100000" algn="bl" rotWithShape="0"/>
          </a:effectLst>
        </p:spPr>
      </p:pic>
    </p:spTree>
    <p:extLst>
      <p:ext uri="{BB962C8B-B14F-4D97-AF65-F5344CB8AC3E}">
        <p14:creationId xmlns:p14="http://schemas.microsoft.com/office/powerpoint/2010/main" val="2777780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193584"/>
            <a:ext cx="8882742" cy="5372754"/>
          </a:xfrm>
        </p:spPr>
        <p:txBody>
          <a:bodyPr/>
          <a:lstStyle/>
          <a:p>
            <a:pPr>
              <a:buClr>
                <a:schemeClr val="accent2"/>
              </a:buClr>
            </a:pPr>
            <a:r>
              <a:rPr lang="en-US" dirty="0"/>
              <a:t>Reducing the Mod-Rate has resulted in annual savings of more than $26,000</a:t>
            </a:r>
          </a:p>
          <a:p>
            <a:pPr marL="0" indent="0">
              <a:buClr>
                <a:schemeClr val="accent2"/>
              </a:buClr>
              <a:buNone/>
            </a:pPr>
            <a:endParaRPr lang="en-US" dirty="0"/>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Self Insured Assessments Amounts Per Year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40</a:t>
            </a:fld>
            <a:endParaRPr lang="en-US" dirty="0"/>
          </a:p>
        </p:txBody>
      </p:sp>
      <p:pic>
        <p:nvPicPr>
          <p:cNvPr id="4" name="Picture 3">
            <a:extLst>
              <a:ext uri="{FF2B5EF4-FFF2-40B4-BE49-F238E27FC236}">
                <a16:creationId xmlns:a16="http://schemas.microsoft.com/office/drawing/2014/main" id="{4B283AF6-49DA-454B-B4C8-D9B81268D4D6}"/>
              </a:ext>
            </a:extLst>
          </p:cNvPr>
          <p:cNvPicPr>
            <a:picLocks noChangeAspect="1"/>
          </p:cNvPicPr>
          <p:nvPr/>
        </p:nvPicPr>
        <p:blipFill>
          <a:blip r:embed="rId2"/>
          <a:stretch>
            <a:fillRect/>
          </a:stretch>
        </p:blipFill>
        <p:spPr>
          <a:xfrm>
            <a:off x="1112245" y="1842051"/>
            <a:ext cx="6558003" cy="4075819"/>
          </a:xfrm>
          <a:prstGeom prst="rect">
            <a:avLst/>
          </a:prstGeom>
        </p:spPr>
      </p:pic>
    </p:spTree>
    <p:extLst>
      <p:ext uri="{BB962C8B-B14F-4D97-AF65-F5344CB8AC3E}">
        <p14:creationId xmlns:p14="http://schemas.microsoft.com/office/powerpoint/2010/main" val="4185257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E2E47-EB06-4B29-9760-7C7C00FD8447}"/>
              </a:ext>
            </a:extLst>
          </p:cNvPr>
          <p:cNvSpPr>
            <a:spLocks noGrp="1"/>
          </p:cNvSpPr>
          <p:nvPr>
            <p:ph idx="1"/>
          </p:nvPr>
        </p:nvSpPr>
        <p:spPr/>
        <p:txBody>
          <a:bodyPr>
            <a:normAutofit/>
          </a:bodyPr>
          <a:lstStyle/>
          <a:p>
            <a:pPr>
              <a:buClr>
                <a:schemeClr val="accent2"/>
              </a:buClr>
            </a:pPr>
            <a:r>
              <a:rPr lang="en-US" sz="1600" dirty="0"/>
              <a:t>Former employees who retire from the District are eligible to participate in the District’s health plan for medical and prescription coverage</a:t>
            </a:r>
          </a:p>
          <a:p>
            <a:pPr>
              <a:buClr>
                <a:schemeClr val="accent2"/>
              </a:buClr>
            </a:pPr>
            <a:r>
              <a:rPr lang="en-US" sz="1600" dirty="0"/>
              <a:t>The District subsidizes the premium rates paid by retirees by allowing them to participate in the OPEB plan at reduced or blended group premium rates for both active and retired employees  </a:t>
            </a:r>
          </a:p>
          <a:p>
            <a:pPr>
              <a:buClr>
                <a:schemeClr val="accent2"/>
              </a:buClr>
            </a:pPr>
            <a:r>
              <a:rPr lang="en-US" sz="1600" dirty="0"/>
              <a:t>For the fiscal year ended June 30, 2019, the District recognized OPEB expense of $591,000</a:t>
            </a:r>
          </a:p>
        </p:txBody>
      </p:sp>
      <p:sp>
        <p:nvSpPr>
          <p:cNvPr id="2" name="Title 1">
            <a:extLst>
              <a:ext uri="{FF2B5EF4-FFF2-40B4-BE49-F238E27FC236}">
                <a16:creationId xmlns:a16="http://schemas.microsoft.com/office/drawing/2014/main" id="{FDA7F232-4B8D-48C0-8606-0C55A17ED095}"/>
              </a:ext>
            </a:extLst>
          </p:cNvPr>
          <p:cNvSpPr>
            <a:spLocks noGrp="1"/>
          </p:cNvSpPr>
          <p:nvPr>
            <p:ph type="title"/>
          </p:nvPr>
        </p:nvSpPr>
        <p:spPr/>
        <p:txBody>
          <a:bodyPr>
            <a:normAutofit/>
          </a:bodyPr>
          <a:lstStyle/>
          <a:p>
            <a:r>
              <a:rPr lang="en-US" sz="2800" dirty="0">
                <a:latin typeface="Georgia" panose="02040502050405020303" pitchFamily="18" charset="0"/>
              </a:rPr>
              <a:t>OPEB </a:t>
            </a:r>
          </a:p>
        </p:txBody>
      </p:sp>
      <p:sp>
        <p:nvSpPr>
          <p:cNvPr id="6" name="Slide Number Placeholder 5">
            <a:extLst>
              <a:ext uri="{FF2B5EF4-FFF2-40B4-BE49-F238E27FC236}">
                <a16:creationId xmlns:a16="http://schemas.microsoft.com/office/drawing/2014/main" id="{778992ED-BF4D-4C2E-9B7D-22A794D47272}"/>
              </a:ext>
            </a:extLst>
          </p:cNvPr>
          <p:cNvSpPr>
            <a:spLocks noGrp="1"/>
          </p:cNvSpPr>
          <p:nvPr>
            <p:ph type="sldNum" sz="quarter" idx="12"/>
          </p:nvPr>
        </p:nvSpPr>
        <p:spPr/>
        <p:txBody>
          <a:bodyPr/>
          <a:lstStyle/>
          <a:p>
            <a:fld id="{B46E8BEF-84F8-4DAE-A40D-50CC264AEF27}" type="slidenum">
              <a:rPr lang="en-US" smtClean="0"/>
              <a:pPr/>
              <a:t>41</a:t>
            </a:fld>
            <a:endParaRPr lang="en-US" dirty="0"/>
          </a:p>
        </p:txBody>
      </p:sp>
      <p:pic>
        <p:nvPicPr>
          <p:cNvPr id="9" name="Picture 8">
            <a:extLst>
              <a:ext uri="{FF2B5EF4-FFF2-40B4-BE49-F238E27FC236}">
                <a16:creationId xmlns:a16="http://schemas.microsoft.com/office/drawing/2014/main" id="{E8407A93-7D84-47A4-AF6A-ED39C3ECF5C4}"/>
              </a:ext>
            </a:extLst>
          </p:cNvPr>
          <p:cNvPicPr>
            <a:picLocks noChangeAspect="1"/>
          </p:cNvPicPr>
          <p:nvPr/>
        </p:nvPicPr>
        <p:blipFill>
          <a:blip r:embed="rId2"/>
          <a:stretch>
            <a:fillRect/>
          </a:stretch>
        </p:blipFill>
        <p:spPr>
          <a:xfrm>
            <a:off x="1298997" y="3360321"/>
            <a:ext cx="6546006" cy="2849159"/>
          </a:xfrm>
          <a:prstGeom prst="rect">
            <a:avLst/>
          </a:prstGeom>
        </p:spPr>
      </p:pic>
    </p:spTree>
    <p:extLst>
      <p:ext uri="{BB962C8B-B14F-4D97-AF65-F5344CB8AC3E}">
        <p14:creationId xmlns:p14="http://schemas.microsoft.com/office/powerpoint/2010/main" val="1641016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10 year average annual growth rate in assessed valuation: 2.46%</a:t>
            </a:r>
          </a:p>
          <a:p>
            <a:pPr>
              <a:buClr>
                <a:schemeClr val="accent2"/>
              </a:buClr>
            </a:pPr>
            <a:r>
              <a:rPr lang="en-US" dirty="0"/>
              <a:t>5 year average annual growth rate in assessed valuation: 6.01%</a:t>
            </a:r>
          </a:p>
          <a:p>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Taxable Assessed Property Valuation</a:t>
            </a:r>
          </a:p>
        </p:txBody>
      </p:sp>
      <p:sp>
        <p:nvSpPr>
          <p:cNvPr id="7" name="Slide Number Placeholder 6"/>
          <p:cNvSpPr>
            <a:spLocks noGrp="1"/>
          </p:cNvSpPr>
          <p:nvPr>
            <p:ph type="sldNum" sz="quarter" idx="12"/>
          </p:nvPr>
        </p:nvSpPr>
        <p:spPr/>
        <p:txBody>
          <a:bodyPr/>
          <a:lstStyle/>
          <a:p>
            <a:fld id="{B46E8BEF-84F8-4DAE-A40D-50CC264AEF27}" type="slidenum">
              <a:rPr lang="en-US" smtClean="0"/>
              <a:pPr/>
              <a:t>42</a:t>
            </a:fld>
            <a:endParaRPr lang="en-US" dirty="0"/>
          </a:p>
        </p:txBody>
      </p:sp>
      <p:pic>
        <p:nvPicPr>
          <p:cNvPr id="6" name="Picture 5">
            <a:extLst>
              <a:ext uri="{FF2B5EF4-FFF2-40B4-BE49-F238E27FC236}">
                <a16:creationId xmlns:a16="http://schemas.microsoft.com/office/drawing/2014/main" id="{0BBDDEE7-5205-442E-A0F7-BB59F889EE86}"/>
              </a:ext>
            </a:extLst>
          </p:cNvPr>
          <p:cNvPicPr>
            <a:picLocks noChangeAspect="1"/>
          </p:cNvPicPr>
          <p:nvPr/>
        </p:nvPicPr>
        <p:blipFill>
          <a:blip r:embed="rId2"/>
          <a:stretch>
            <a:fillRect/>
          </a:stretch>
        </p:blipFill>
        <p:spPr>
          <a:xfrm>
            <a:off x="746310" y="1918411"/>
            <a:ext cx="7425601" cy="4437000"/>
          </a:xfrm>
          <a:prstGeom prst="rect">
            <a:avLst/>
          </a:prstGeom>
        </p:spPr>
      </p:pic>
    </p:spTree>
    <p:extLst>
      <p:ext uri="{BB962C8B-B14F-4D97-AF65-F5344CB8AC3E}">
        <p14:creationId xmlns:p14="http://schemas.microsoft.com/office/powerpoint/2010/main" val="1507320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The State of Florida projects healthy, but stable, growth over the next six years</a:t>
            </a:r>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Estimated Taxable Assessed Property Valuation</a:t>
            </a:r>
          </a:p>
        </p:txBody>
      </p:sp>
      <p:sp>
        <p:nvSpPr>
          <p:cNvPr id="5" name="Slide Number Placeholder 4"/>
          <p:cNvSpPr>
            <a:spLocks noGrp="1"/>
          </p:cNvSpPr>
          <p:nvPr>
            <p:ph type="sldNum" sz="quarter" idx="12"/>
          </p:nvPr>
        </p:nvSpPr>
        <p:spPr/>
        <p:txBody>
          <a:bodyPr/>
          <a:lstStyle/>
          <a:p>
            <a:fld id="{B46E8BEF-84F8-4DAE-A40D-50CC264AEF27}" type="slidenum">
              <a:rPr lang="en-US" smtClean="0"/>
              <a:pPr/>
              <a:t>43</a:t>
            </a:fld>
            <a:endParaRPr lang="en-US" dirty="0"/>
          </a:p>
        </p:txBody>
      </p:sp>
      <p:pic>
        <p:nvPicPr>
          <p:cNvPr id="6" name="Picture 5">
            <a:extLst>
              <a:ext uri="{FF2B5EF4-FFF2-40B4-BE49-F238E27FC236}">
                <a16:creationId xmlns:a16="http://schemas.microsoft.com/office/drawing/2014/main" id="{3CC82FDD-AEF6-457D-BC7B-2A9903169C9F}"/>
              </a:ext>
            </a:extLst>
          </p:cNvPr>
          <p:cNvPicPr>
            <a:picLocks noChangeAspect="1"/>
          </p:cNvPicPr>
          <p:nvPr/>
        </p:nvPicPr>
        <p:blipFill>
          <a:blip r:embed="rId2"/>
          <a:stretch>
            <a:fillRect/>
          </a:stretch>
        </p:blipFill>
        <p:spPr>
          <a:xfrm>
            <a:off x="1120771" y="1910066"/>
            <a:ext cx="6902457" cy="4130080"/>
          </a:xfrm>
          <a:prstGeom prst="rect">
            <a:avLst/>
          </a:prstGeom>
        </p:spPr>
      </p:pic>
    </p:spTree>
    <p:extLst>
      <p:ext uri="{BB962C8B-B14F-4D97-AF65-F5344CB8AC3E}">
        <p14:creationId xmlns:p14="http://schemas.microsoft.com/office/powerpoint/2010/main" val="1152456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In November 2008, the residents of Alachua County passed a 1 Mill operating millage gaining support of 64% of voters</a:t>
            </a:r>
          </a:p>
          <a:p>
            <a:pPr>
              <a:buClr>
                <a:schemeClr val="accent2"/>
              </a:buClr>
            </a:pPr>
            <a:r>
              <a:rPr lang="en-US" dirty="0"/>
              <a:t>Since its initial passage the community has renewed the property tax two times with the passing rate of 68% in 2012 and 77% in 2016</a:t>
            </a:r>
          </a:p>
          <a:p>
            <a:pPr>
              <a:buClr>
                <a:schemeClr val="accent2"/>
              </a:buClr>
            </a:pPr>
            <a:r>
              <a:rPr lang="en-US" dirty="0"/>
              <a:t>The District has funded over $135 million in initiatives to support these programs since 2008</a:t>
            </a:r>
          </a:p>
          <a:p>
            <a:pPr lvl="1">
              <a:buClr>
                <a:schemeClr val="accent2"/>
              </a:buClr>
            </a:pPr>
            <a:r>
              <a:rPr lang="en-US" dirty="0"/>
              <a:t>Support elementary music and art programs</a:t>
            </a:r>
          </a:p>
          <a:p>
            <a:pPr lvl="1">
              <a:buClr>
                <a:schemeClr val="accent2"/>
              </a:buClr>
            </a:pPr>
            <a:r>
              <a:rPr lang="en-US" dirty="0"/>
              <a:t>K-12 school library programs</a:t>
            </a:r>
          </a:p>
          <a:p>
            <a:pPr lvl="1">
              <a:buClr>
                <a:schemeClr val="accent2"/>
              </a:buClr>
            </a:pPr>
            <a:r>
              <a:rPr lang="en-US" dirty="0"/>
              <a:t>K-12 guidance programs</a:t>
            </a:r>
          </a:p>
          <a:p>
            <a:pPr lvl="1">
              <a:buClr>
                <a:schemeClr val="accent2"/>
              </a:buClr>
            </a:pPr>
            <a:r>
              <a:rPr lang="en-US" dirty="0"/>
              <a:t>Middle and High school band and chorus programs</a:t>
            </a:r>
          </a:p>
          <a:p>
            <a:pPr lvl="1">
              <a:buClr>
                <a:schemeClr val="accent2"/>
              </a:buClr>
            </a:pPr>
            <a:r>
              <a:rPr lang="en-US" dirty="0"/>
              <a:t>Academic/career technical magnet programs</a:t>
            </a:r>
          </a:p>
          <a:p>
            <a:pPr lvl="1">
              <a:buClr>
                <a:schemeClr val="accent2"/>
              </a:buClr>
            </a:pPr>
            <a:r>
              <a:rPr lang="en-US" dirty="0"/>
              <a:t>Update classroom technology</a:t>
            </a:r>
          </a:p>
          <a:p>
            <a:pPr>
              <a:buClr>
                <a:schemeClr val="accent2"/>
              </a:buClr>
            </a:pPr>
            <a:r>
              <a:rPr lang="en-US" dirty="0"/>
              <a:t>The School Board recently approved the ballot language for the renewal of the 1 Mill in the 2020 election </a:t>
            </a:r>
          </a:p>
          <a:p>
            <a:pPr>
              <a:buClr>
                <a:schemeClr val="accent2"/>
              </a:buClr>
            </a:pPr>
            <a:endParaRPr lang="en-US" dirty="0"/>
          </a:p>
          <a:p>
            <a:endParaRPr lang="en-US" dirty="0"/>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Operating Millage – 1 Mill for Schools </a:t>
            </a:r>
          </a:p>
        </p:txBody>
      </p:sp>
      <p:sp>
        <p:nvSpPr>
          <p:cNvPr id="5" name="Slide Number Placeholder 4"/>
          <p:cNvSpPr>
            <a:spLocks noGrp="1"/>
          </p:cNvSpPr>
          <p:nvPr>
            <p:ph type="sldNum" sz="quarter" idx="12"/>
          </p:nvPr>
        </p:nvSpPr>
        <p:spPr/>
        <p:txBody>
          <a:bodyPr/>
          <a:lstStyle/>
          <a:p>
            <a:fld id="{B46E8BEF-84F8-4DAE-A40D-50CC264AEF27}" type="slidenum">
              <a:rPr lang="en-US" smtClean="0"/>
              <a:pPr/>
              <a:t>44</a:t>
            </a:fld>
            <a:endParaRPr lang="en-US" dirty="0"/>
          </a:p>
        </p:txBody>
      </p:sp>
    </p:spTree>
    <p:extLst>
      <p:ext uri="{BB962C8B-B14F-4D97-AF65-F5344CB8AC3E}">
        <p14:creationId xmlns:p14="http://schemas.microsoft.com/office/powerpoint/2010/main" val="3972850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accent2"/>
              </a:buClr>
            </a:pPr>
            <a:r>
              <a:rPr lang="en-US" dirty="0"/>
              <a:t>On November 6, 2018, 68% of voters in Alachua County approved a referendum to increase the sales tax in the County to 7% from 6.5% </a:t>
            </a:r>
          </a:p>
          <a:p>
            <a:pPr>
              <a:buClr>
                <a:schemeClr val="accent2"/>
              </a:buClr>
            </a:pPr>
            <a:r>
              <a:rPr lang="en-US" dirty="0"/>
              <a:t>The collections of the additional half cent began on January 1, 2019 and will last until December 31, 2030</a:t>
            </a:r>
          </a:p>
          <a:p>
            <a:pPr>
              <a:buClr>
                <a:schemeClr val="accent2"/>
              </a:buClr>
            </a:pPr>
            <a:r>
              <a:rPr lang="en-US" dirty="0"/>
              <a:t>It is expected that the tax will generate approximately $23.9 million per year for school facilities in Alachua County</a:t>
            </a:r>
          </a:p>
        </p:txBody>
      </p:sp>
      <p:sp>
        <p:nvSpPr>
          <p:cNvPr id="3" name="Title 2"/>
          <p:cNvSpPr>
            <a:spLocks noGrp="1"/>
          </p:cNvSpPr>
          <p:nvPr>
            <p:ph type="title"/>
          </p:nvPr>
        </p:nvSpPr>
        <p:spPr/>
        <p:txBody>
          <a:bodyPr>
            <a:normAutofit/>
          </a:bodyPr>
          <a:lstStyle/>
          <a:p>
            <a:r>
              <a:rPr lang="en-US" sz="2800" dirty="0">
                <a:latin typeface="Georgia" panose="02040502050405020303" pitchFamily="18" charset="0"/>
              </a:rPr>
              <a:t>Sales Tax Program </a:t>
            </a:r>
          </a:p>
        </p:txBody>
      </p:sp>
      <p:sp>
        <p:nvSpPr>
          <p:cNvPr id="4" name="Slide Number Placeholder 3"/>
          <p:cNvSpPr>
            <a:spLocks noGrp="1"/>
          </p:cNvSpPr>
          <p:nvPr>
            <p:ph type="sldNum" sz="quarter" idx="12"/>
          </p:nvPr>
        </p:nvSpPr>
        <p:spPr/>
        <p:txBody>
          <a:bodyPr/>
          <a:lstStyle/>
          <a:p>
            <a:fld id="{B46E8BEF-84F8-4DAE-A40D-50CC264AEF27}" type="slidenum">
              <a:rPr lang="en-US" smtClean="0"/>
              <a:pPr/>
              <a:t>45</a:t>
            </a:fld>
            <a:endParaRPr lang="en-US" dirty="0"/>
          </a:p>
        </p:txBody>
      </p:sp>
    </p:spTree>
    <p:extLst>
      <p:ext uri="{BB962C8B-B14F-4D97-AF65-F5344CB8AC3E}">
        <p14:creationId xmlns:p14="http://schemas.microsoft.com/office/powerpoint/2010/main" val="1149415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8DB9B1-7E25-465D-8266-FC2863A75817}"/>
              </a:ext>
            </a:extLst>
          </p:cNvPr>
          <p:cNvPicPr>
            <a:picLocks noGrp="1" noChangeAspect="1"/>
          </p:cNvPicPr>
          <p:nvPr>
            <p:ph idx="1"/>
          </p:nvPr>
        </p:nvPicPr>
        <p:blipFill>
          <a:blip r:embed="rId2"/>
          <a:stretch>
            <a:fillRect/>
          </a:stretch>
        </p:blipFill>
        <p:spPr>
          <a:xfrm>
            <a:off x="1023261" y="1193800"/>
            <a:ext cx="7097478" cy="5014913"/>
          </a:xfrm>
          <a:prstGeom prst="rect">
            <a:avLst/>
          </a:prstGeom>
        </p:spPr>
      </p:pic>
      <p:sp>
        <p:nvSpPr>
          <p:cNvPr id="3" name="Title 2">
            <a:extLst>
              <a:ext uri="{FF2B5EF4-FFF2-40B4-BE49-F238E27FC236}">
                <a16:creationId xmlns:a16="http://schemas.microsoft.com/office/drawing/2014/main" id="{3F6BD8B6-6748-4BFC-B03B-C5ED15FE5F7A}"/>
              </a:ext>
            </a:extLst>
          </p:cNvPr>
          <p:cNvSpPr>
            <a:spLocks noGrp="1"/>
          </p:cNvSpPr>
          <p:nvPr>
            <p:ph type="title"/>
          </p:nvPr>
        </p:nvSpPr>
        <p:spPr/>
        <p:txBody>
          <a:bodyPr/>
          <a:lstStyle/>
          <a:p>
            <a:r>
              <a:rPr lang="en-US" dirty="0"/>
              <a:t>Facility Projects – 5 Year Projections</a:t>
            </a:r>
          </a:p>
        </p:txBody>
      </p:sp>
      <p:sp>
        <p:nvSpPr>
          <p:cNvPr id="4" name="Slide Number Placeholder 3">
            <a:extLst>
              <a:ext uri="{FF2B5EF4-FFF2-40B4-BE49-F238E27FC236}">
                <a16:creationId xmlns:a16="http://schemas.microsoft.com/office/drawing/2014/main" id="{E6F36077-886F-4CA9-9DAE-B33D6F0D066E}"/>
              </a:ext>
            </a:extLst>
          </p:cNvPr>
          <p:cNvSpPr>
            <a:spLocks noGrp="1"/>
          </p:cNvSpPr>
          <p:nvPr>
            <p:ph type="sldNum" sz="quarter" idx="12"/>
          </p:nvPr>
        </p:nvSpPr>
        <p:spPr/>
        <p:txBody>
          <a:bodyPr/>
          <a:lstStyle/>
          <a:p>
            <a:fld id="{B46E8BEF-84F8-4DAE-A40D-50CC264AEF27}" type="slidenum">
              <a:rPr lang="en-US" smtClean="0"/>
              <a:pPr/>
              <a:t>46</a:t>
            </a:fld>
            <a:endParaRPr lang="en-US" dirty="0"/>
          </a:p>
        </p:txBody>
      </p:sp>
    </p:spTree>
    <p:extLst>
      <p:ext uri="{BB962C8B-B14F-4D97-AF65-F5344CB8AC3E}">
        <p14:creationId xmlns:p14="http://schemas.microsoft.com/office/powerpoint/2010/main" val="3064557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D55C2-DD4E-48BD-BCDB-2787844AF1D9}"/>
              </a:ext>
            </a:extLst>
          </p:cNvPr>
          <p:cNvSpPr>
            <a:spLocks noGrp="1"/>
          </p:cNvSpPr>
          <p:nvPr>
            <p:ph type="title"/>
          </p:nvPr>
        </p:nvSpPr>
        <p:spPr/>
        <p:txBody>
          <a:bodyPr/>
          <a:lstStyle/>
          <a:p>
            <a:r>
              <a:rPr lang="en-US" dirty="0"/>
              <a:t>Facility Projects – Elementary Schools </a:t>
            </a:r>
          </a:p>
        </p:txBody>
      </p:sp>
      <p:sp>
        <p:nvSpPr>
          <p:cNvPr id="2" name="Content Placeholder 1">
            <a:extLst>
              <a:ext uri="{FF2B5EF4-FFF2-40B4-BE49-F238E27FC236}">
                <a16:creationId xmlns:a16="http://schemas.microsoft.com/office/drawing/2014/main" id="{26F8BC18-074D-40D6-8209-492C708417F8}"/>
              </a:ext>
            </a:extLst>
          </p:cNvPr>
          <p:cNvSpPr>
            <a:spLocks noGrp="1"/>
          </p:cNvSpPr>
          <p:nvPr>
            <p:ph sz="half" idx="1"/>
          </p:nvPr>
        </p:nvSpPr>
        <p:spPr/>
        <p:txBody>
          <a:bodyPr>
            <a:normAutofit/>
          </a:bodyPr>
          <a:lstStyle/>
          <a:p>
            <a:pPr>
              <a:buClr>
                <a:schemeClr val="accent2"/>
              </a:buClr>
            </a:pPr>
            <a:r>
              <a:rPr lang="en-US" dirty="0"/>
              <a:t>Alachua Elementary School</a:t>
            </a:r>
          </a:p>
          <a:p>
            <a:pPr>
              <a:buClr>
                <a:schemeClr val="accent2"/>
              </a:buClr>
            </a:pPr>
            <a:r>
              <a:rPr lang="en-US" dirty="0"/>
              <a:t>Archer Elementary School</a:t>
            </a:r>
          </a:p>
          <a:p>
            <a:pPr>
              <a:buClr>
                <a:schemeClr val="accent2"/>
              </a:buClr>
            </a:pPr>
            <a:r>
              <a:rPr lang="en-US" dirty="0"/>
              <a:t>Chiles Elementary School</a:t>
            </a:r>
          </a:p>
          <a:p>
            <a:pPr>
              <a:buClr>
                <a:schemeClr val="accent2"/>
              </a:buClr>
            </a:pPr>
            <a:r>
              <a:rPr lang="en-US" dirty="0"/>
              <a:t>Duval Elementary School</a:t>
            </a:r>
          </a:p>
          <a:p>
            <a:pPr>
              <a:buClr>
                <a:schemeClr val="accent2"/>
              </a:buClr>
            </a:pPr>
            <a:r>
              <a:rPr lang="en-US" dirty="0"/>
              <a:t>Finley Elementary School</a:t>
            </a:r>
          </a:p>
          <a:p>
            <a:pPr>
              <a:buClr>
                <a:schemeClr val="accent2"/>
              </a:buClr>
            </a:pPr>
            <a:r>
              <a:rPr lang="en-US" dirty="0"/>
              <a:t>Foster Elementary School</a:t>
            </a:r>
          </a:p>
          <a:p>
            <a:pPr>
              <a:buClr>
                <a:schemeClr val="accent2"/>
              </a:buClr>
            </a:pPr>
            <a:r>
              <a:rPr lang="en-US" dirty="0"/>
              <a:t>Glen Springs Elementary</a:t>
            </a:r>
          </a:p>
          <a:p>
            <a:pPr>
              <a:buClr>
                <a:schemeClr val="accent2"/>
              </a:buClr>
            </a:pPr>
            <a:r>
              <a:rPr lang="en-US" dirty="0"/>
              <a:t>Hidden Oak Elementary School</a:t>
            </a:r>
          </a:p>
          <a:p>
            <a:pPr>
              <a:buClr>
                <a:schemeClr val="accent2"/>
              </a:buClr>
            </a:pPr>
            <a:r>
              <a:rPr lang="en-US" dirty="0"/>
              <a:t>High Springs Community School</a:t>
            </a:r>
          </a:p>
          <a:p>
            <a:pPr>
              <a:buClr>
                <a:schemeClr val="accent2"/>
              </a:buClr>
            </a:pPr>
            <a:r>
              <a:rPr lang="en-US" dirty="0" err="1"/>
              <a:t>Idylwild</a:t>
            </a:r>
            <a:r>
              <a:rPr lang="en-US" dirty="0"/>
              <a:t> Elementary School</a:t>
            </a:r>
          </a:p>
          <a:p>
            <a:pPr>
              <a:buClr>
                <a:schemeClr val="accent2"/>
              </a:buClr>
            </a:pPr>
            <a:r>
              <a:rPr lang="en-US" dirty="0"/>
              <a:t>Irby Elementary School</a:t>
            </a:r>
          </a:p>
          <a:p>
            <a:pPr>
              <a:buClr>
                <a:schemeClr val="accent2"/>
              </a:buClr>
            </a:pPr>
            <a:r>
              <a:rPr lang="en-US" dirty="0"/>
              <a:t>Lake Forest Elementary School</a:t>
            </a:r>
          </a:p>
          <a:p>
            <a:endParaRPr lang="en-US" dirty="0"/>
          </a:p>
        </p:txBody>
      </p:sp>
      <p:sp>
        <p:nvSpPr>
          <p:cNvPr id="4" name="Slide Number Placeholder 3">
            <a:extLst>
              <a:ext uri="{FF2B5EF4-FFF2-40B4-BE49-F238E27FC236}">
                <a16:creationId xmlns:a16="http://schemas.microsoft.com/office/drawing/2014/main" id="{9A7314E2-6428-478A-A678-911C1291782B}"/>
              </a:ext>
            </a:extLst>
          </p:cNvPr>
          <p:cNvSpPr>
            <a:spLocks noGrp="1"/>
          </p:cNvSpPr>
          <p:nvPr>
            <p:ph type="sldNum" sz="quarter" idx="12"/>
          </p:nvPr>
        </p:nvSpPr>
        <p:spPr/>
        <p:txBody>
          <a:bodyPr/>
          <a:lstStyle/>
          <a:p>
            <a:fld id="{B46E8BEF-84F8-4DAE-A40D-50CC264AEF27}" type="slidenum">
              <a:rPr lang="en-US" smtClean="0"/>
              <a:pPr/>
              <a:t>47</a:t>
            </a:fld>
            <a:endParaRPr lang="en-US" dirty="0"/>
          </a:p>
        </p:txBody>
      </p:sp>
      <p:sp>
        <p:nvSpPr>
          <p:cNvPr id="22" name="Content Placeholder 1">
            <a:extLst>
              <a:ext uri="{FF2B5EF4-FFF2-40B4-BE49-F238E27FC236}">
                <a16:creationId xmlns:a16="http://schemas.microsoft.com/office/drawing/2014/main" id="{6B784732-502D-4AAD-B8C8-1409CE60EFB5}"/>
              </a:ext>
            </a:extLst>
          </p:cNvPr>
          <p:cNvSpPr txBox="1">
            <a:spLocks/>
          </p:cNvSpPr>
          <p:nvPr/>
        </p:nvSpPr>
        <p:spPr>
          <a:xfrm>
            <a:off x="4572000" y="1244071"/>
            <a:ext cx="4389120" cy="508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3CCCC"/>
              </a:buClr>
              <a:buFont typeface="Arial" pitchFamily="34" charset="0"/>
              <a:buChar char="•"/>
              <a:defRPr lang="en-US"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chemeClr val="accent2"/>
              </a:buClr>
            </a:pPr>
            <a:r>
              <a:rPr lang="en-US" dirty="0"/>
              <a:t>Littlewood Elementary School</a:t>
            </a:r>
          </a:p>
          <a:p>
            <a:pPr>
              <a:buClr>
                <a:schemeClr val="accent2"/>
              </a:buClr>
            </a:pPr>
            <a:r>
              <a:rPr lang="en-US" dirty="0"/>
              <a:t>Meadowbrook Elementary School</a:t>
            </a:r>
          </a:p>
          <a:p>
            <a:pPr>
              <a:buClr>
                <a:schemeClr val="accent2"/>
              </a:buClr>
            </a:pPr>
            <a:r>
              <a:rPr lang="en-US" dirty="0"/>
              <a:t>Metcalfe Elementary School</a:t>
            </a:r>
          </a:p>
          <a:p>
            <a:pPr>
              <a:buClr>
                <a:schemeClr val="accent2"/>
              </a:buClr>
            </a:pPr>
            <a:r>
              <a:rPr lang="en-US" dirty="0"/>
              <a:t>Newberry Elementary School</a:t>
            </a:r>
          </a:p>
          <a:p>
            <a:pPr>
              <a:buClr>
                <a:schemeClr val="accent2"/>
              </a:buClr>
            </a:pPr>
            <a:r>
              <a:rPr lang="en-US" dirty="0"/>
              <a:t>Norton Elementary School</a:t>
            </a:r>
          </a:p>
          <a:p>
            <a:pPr>
              <a:buClr>
                <a:schemeClr val="accent2"/>
              </a:buClr>
            </a:pPr>
            <a:r>
              <a:rPr lang="en-US" dirty="0"/>
              <a:t>Prairie View Elementary School</a:t>
            </a:r>
          </a:p>
          <a:p>
            <a:pPr>
              <a:buClr>
                <a:schemeClr val="accent2"/>
              </a:buClr>
            </a:pPr>
            <a:r>
              <a:rPr lang="en-US" dirty="0"/>
              <a:t>Rawlings Elementary School</a:t>
            </a:r>
          </a:p>
          <a:p>
            <a:pPr>
              <a:buClr>
                <a:schemeClr val="accent2"/>
              </a:buClr>
            </a:pPr>
            <a:r>
              <a:rPr lang="en-US" dirty="0"/>
              <a:t>Shell Elementary School</a:t>
            </a:r>
          </a:p>
          <a:p>
            <a:pPr>
              <a:buClr>
                <a:schemeClr val="accent2"/>
              </a:buClr>
            </a:pPr>
            <a:r>
              <a:rPr lang="en-US" dirty="0"/>
              <a:t>Talbot Elementary School</a:t>
            </a:r>
          </a:p>
          <a:p>
            <a:pPr>
              <a:buClr>
                <a:schemeClr val="accent2"/>
              </a:buClr>
            </a:pPr>
            <a:r>
              <a:rPr lang="en-US" dirty="0"/>
              <a:t>Terwilliger Elementary School</a:t>
            </a:r>
          </a:p>
          <a:p>
            <a:pPr>
              <a:buClr>
                <a:schemeClr val="accent2"/>
              </a:buClr>
            </a:pPr>
            <a:r>
              <a:rPr lang="en-US" dirty="0"/>
              <a:t>Wiles Elementary School</a:t>
            </a:r>
          </a:p>
          <a:p>
            <a:pPr>
              <a:buClr>
                <a:schemeClr val="accent2"/>
              </a:buClr>
            </a:pPr>
            <a:r>
              <a:rPr lang="en-US" dirty="0"/>
              <a:t>Williams Elementary School</a:t>
            </a:r>
          </a:p>
          <a:p>
            <a:pPr>
              <a:buClr>
                <a:schemeClr val="accent2"/>
              </a:buClr>
            </a:pPr>
            <a:r>
              <a:rPr lang="en-US" dirty="0"/>
              <a:t>New Elementary School "I"</a:t>
            </a:r>
          </a:p>
          <a:p>
            <a:endParaRPr lang="en-US" dirty="0"/>
          </a:p>
        </p:txBody>
      </p:sp>
    </p:spTree>
    <p:extLst>
      <p:ext uri="{BB962C8B-B14F-4D97-AF65-F5344CB8AC3E}">
        <p14:creationId xmlns:p14="http://schemas.microsoft.com/office/powerpoint/2010/main" val="3247952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D55C2-DD4E-48BD-BCDB-2787844AF1D9}"/>
              </a:ext>
            </a:extLst>
          </p:cNvPr>
          <p:cNvSpPr>
            <a:spLocks noGrp="1"/>
          </p:cNvSpPr>
          <p:nvPr>
            <p:ph type="title"/>
          </p:nvPr>
        </p:nvSpPr>
        <p:spPr/>
        <p:txBody>
          <a:bodyPr/>
          <a:lstStyle/>
          <a:p>
            <a:r>
              <a:rPr lang="en-US" dirty="0"/>
              <a:t>Facility Projects – Middle / High / Centers </a:t>
            </a:r>
          </a:p>
        </p:txBody>
      </p:sp>
      <p:sp>
        <p:nvSpPr>
          <p:cNvPr id="2" name="Content Placeholder 1">
            <a:extLst>
              <a:ext uri="{FF2B5EF4-FFF2-40B4-BE49-F238E27FC236}">
                <a16:creationId xmlns:a16="http://schemas.microsoft.com/office/drawing/2014/main" id="{26F8BC18-074D-40D6-8209-492C708417F8}"/>
              </a:ext>
            </a:extLst>
          </p:cNvPr>
          <p:cNvSpPr>
            <a:spLocks noGrp="1"/>
          </p:cNvSpPr>
          <p:nvPr>
            <p:ph sz="half" idx="1"/>
          </p:nvPr>
        </p:nvSpPr>
        <p:spPr/>
        <p:txBody>
          <a:bodyPr>
            <a:normAutofit/>
          </a:bodyPr>
          <a:lstStyle/>
          <a:p>
            <a:pPr>
              <a:buClr>
                <a:schemeClr val="accent2"/>
              </a:buClr>
            </a:pPr>
            <a:r>
              <a:rPr lang="en-US" dirty="0"/>
              <a:t>Middle Schools</a:t>
            </a:r>
          </a:p>
          <a:p>
            <a:pPr lvl="1"/>
            <a:r>
              <a:rPr lang="en-US" dirty="0"/>
              <a:t>Bishop Middle School</a:t>
            </a:r>
          </a:p>
          <a:p>
            <a:pPr lvl="1"/>
            <a:r>
              <a:rPr lang="en-US" dirty="0"/>
              <a:t>Fort Clarke Middle School</a:t>
            </a:r>
          </a:p>
          <a:p>
            <a:pPr lvl="1"/>
            <a:r>
              <a:rPr lang="en-US" dirty="0"/>
              <a:t>Hawthorne Middle/High School</a:t>
            </a:r>
          </a:p>
          <a:p>
            <a:pPr lvl="1"/>
            <a:r>
              <a:rPr lang="en-US" dirty="0"/>
              <a:t>High Springs Community School</a:t>
            </a:r>
          </a:p>
          <a:p>
            <a:pPr lvl="1"/>
            <a:r>
              <a:rPr lang="en-US" dirty="0" err="1"/>
              <a:t>Kanapaha</a:t>
            </a:r>
            <a:r>
              <a:rPr lang="en-US" dirty="0"/>
              <a:t> Middle School</a:t>
            </a:r>
          </a:p>
          <a:p>
            <a:pPr lvl="1"/>
            <a:r>
              <a:rPr lang="en-US" dirty="0"/>
              <a:t>Lincoln Middle School</a:t>
            </a:r>
          </a:p>
          <a:p>
            <a:pPr lvl="1"/>
            <a:r>
              <a:rPr lang="en-US" dirty="0"/>
              <a:t>Mebane Middle School</a:t>
            </a:r>
          </a:p>
          <a:p>
            <a:pPr lvl="1"/>
            <a:r>
              <a:rPr lang="en-US" dirty="0"/>
              <a:t>Oak View Middle School</a:t>
            </a:r>
          </a:p>
          <a:p>
            <a:pPr lvl="1"/>
            <a:r>
              <a:rPr lang="en-US" dirty="0"/>
              <a:t>Westwood Middle School</a:t>
            </a:r>
          </a:p>
          <a:p>
            <a:endParaRPr lang="en-US" dirty="0"/>
          </a:p>
        </p:txBody>
      </p:sp>
      <p:sp>
        <p:nvSpPr>
          <p:cNvPr id="10" name="Content Placeholder 9">
            <a:extLst>
              <a:ext uri="{FF2B5EF4-FFF2-40B4-BE49-F238E27FC236}">
                <a16:creationId xmlns:a16="http://schemas.microsoft.com/office/drawing/2014/main" id="{4A333775-B689-4D2C-9764-3E102D1D2603}"/>
              </a:ext>
            </a:extLst>
          </p:cNvPr>
          <p:cNvSpPr>
            <a:spLocks noGrp="1"/>
          </p:cNvSpPr>
          <p:nvPr>
            <p:ph sz="half" idx="11"/>
          </p:nvPr>
        </p:nvSpPr>
        <p:spPr>
          <a:xfrm>
            <a:off x="4624251" y="1262744"/>
            <a:ext cx="4389120" cy="5080000"/>
          </a:xfrm>
        </p:spPr>
        <p:txBody>
          <a:bodyPr>
            <a:normAutofit/>
          </a:bodyPr>
          <a:lstStyle/>
          <a:p>
            <a:pPr>
              <a:buClr>
                <a:schemeClr val="accent2"/>
              </a:buClr>
            </a:pPr>
            <a:r>
              <a:rPr lang="en-US" dirty="0"/>
              <a:t>High Schools</a:t>
            </a:r>
          </a:p>
          <a:p>
            <a:pPr lvl="1"/>
            <a:r>
              <a:rPr lang="en-US" dirty="0"/>
              <a:t>Buchholz High School</a:t>
            </a:r>
          </a:p>
          <a:p>
            <a:pPr lvl="1"/>
            <a:r>
              <a:rPr lang="en-US" dirty="0"/>
              <a:t>Eastside High School</a:t>
            </a:r>
          </a:p>
          <a:p>
            <a:pPr lvl="1"/>
            <a:r>
              <a:rPr lang="en-US" dirty="0"/>
              <a:t>Gainesville High School</a:t>
            </a:r>
          </a:p>
          <a:p>
            <a:pPr lvl="1"/>
            <a:r>
              <a:rPr lang="en-US" dirty="0"/>
              <a:t>Hawthorne Middle/High School</a:t>
            </a:r>
          </a:p>
          <a:p>
            <a:pPr lvl="1"/>
            <a:r>
              <a:rPr lang="en-US" dirty="0" err="1"/>
              <a:t>Loften</a:t>
            </a:r>
            <a:r>
              <a:rPr lang="en-US" dirty="0"/>
              <a:t> High School</a:t>
            </a:r>
          </a:p>
          <a:p>
            <a:pPr lvl="1"/>
            <a:r>
              <a:rPr lang="en-US" dirty="0"/>
              <a:t>Newberry High School</a:t>
            </a:r>
          </a:p>
          <a:p>
            <a:pPr lvl="1"/>
            <a:r>
              <a:rPr lang="en-US" dirty="0"/>
              <a:t>Santa Fe High School</a:t>
            </a:r>
          </a:p>
          <a:p>
            <a:pPr>
              <a:buClr>
                <a:schemeClr val="accent2"/>
              </a:buClr>
            </a:pPr>
            <a:r>
              <a:rPr lang="en-US" dirty="0"/>
              <a:t>Centers</a:t>
            </a:r>
          </a:p>
          <a:p>
            <a:pPr lvl="1"/>
            <a:r>
              <a:rPr lang="en-US" dirty="0"/>
              <a:t>Early Learning Academy at Duval</a:t>
            </a:r>
          </a:p>
          <a:p>
            <a:pPr lvl="1"/>
            <a:r>
              <a:rPr lang="en-US" dirty="0" err="1"/>
              <a:t>Fearnside</a:t>
            </a:r>
            <a:r>
              <a:rPr lang="en-US" dirty="0"/>
              <a:t> Center</a:t>
            </a:r>
          </a:p>
          <a:p>
            <a:pPr lvl="1"/>
            <a:r>
              <a:rPr lang="en-US" dirty="0"/>
              <a:t>A. Quinn Jones Center</a:t>
            </a:r>
          </a:p>
          <a:p>
            <a:pPr lvl="1"/>
            <a:r>
              <a:rPr lang="en-US" dirty="0"/>
              <a:t>Sidney Lanier</a:t>
            </a:r>
          </a:p>
          <a:p>
            <a:endParaRPr lang="en-US" dirty="0"/>
          </a:p>
        </p:txBody>
      </p:sp>
      <p:sp>
        <p:nvSpPr>
          <p:cNvPr id="4" name="Slide Number Placeholder 3">
            <a:extLst>
              <a:ext uri="{FF2B5EF4-FFF2-40B4-BE49-F238E27FC236}">
                <a16:creationId xmlns:a16="http://schemas.microsoft.com/office/drawing/2014/main" id="{9A7314E2-6428-478A-A678-911C1291782B}"/>
              </a:ext>
            </a:extLst>
          </p:cNvPr>
          <p:cNvSpPr>
            <a:spLocks noGrp="1"/>
          </p:cNvSpPr>
          <p:nvPr>
            <p:ph type="sldNum" sz="quarter" idx="12"/>
          </p:nvPr>
        </p:nvSpPr>
        <p:spPr/>
        <p:txBody>
          <a:bodyPr/>
          <a:lstStyle/>
          <a:p>
            <a:fld id="{B46E8BEF-84F8-4DAE-A40D-50CC264AEF27}" type="slidenum">
              <a:rPr lang="en-US" smtClean="0"/>
              <a:pPr/>
              <a:t>48</a:t>
            </a:fld>
            <a:endParaRPr lang="en-US" dirty="0"/>
          </a:p>
        </p:txBody>
      </p:sp>
    </p:spTree>
    <p:extLst>
      <p:ext uri="{BB962C8B-B14F-4D97-AF65-F5344CB8AC3E}">
        <p14:creationId xmlns:p14="http://schemas.microsoft.com/office/powerpoint/2010/main" val="1489139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276EF-4C67-43BF-B8DA-FF203ECCF807}"/>
              </a:ext>
            </a:extLst>
          </p:cNvPr>
          <p:cNvSpPr>
            <a:spLocks noGrp="1"/>
          </p:cNvSpPr>
          <p:nvPr>
            <p:ph type="title"/>
          </p:nvPr>
        </p:nvSpPr>
        <p:spPr/>
        <p:txBody>
          <a:bodyPr>
            <a:normAutofit/>
          </a:bodyPr>
          <a:lstStyle/>
          <a:p>
            <a:r>
              <a:rPr lang="en-US" sz="2800" dirty="0">
                <a:latin typeface="Georgia" panose="02040502050405020303" pitchFamily="18" charset="0"/>
              </a:rPr>
              <a:t>Lease Payments- COPs Summary</a:t>
            </a:r>
          </a:p>
        </p:txBody>
      </p:sp>
      <p:sp>
        <p:nvSpPr>
          <p:cNvPr id="4" name="Slide Number Placeholder 3">
            <a:extLst>
              <a:ext uri="{FF2B5EF4-FFF2-40B4-BE49-F238E27FC236}">
                <a16:creationId xmlns:a16="http://schemas.microsoft.com/office/drawing/2014/main" id="{45ACC1D3-3787-4AC6-8CCA-004C3DF4207E}"/>
              </a:ext>
            </a:extLst>
          </p:cNvPr>
          <p:cNvSpPr>
            <a:spLocks noGrp="1"/>
          </p:cNvSpPr>
          <p:nvPr>
            <p:ph type="sldNum" sz="quarter" idx="12"/>
          </p:nvPr>
        </p:nvSpPr>
        <p:spPr/>
        <p:txBody>
          <a:bodyPr/>
          <a:lstStyle/>
          <a:p>
            <a:fld id="{B46E8BEF-84F8-4DAE-A40D-50CC264AEF27}" type="slidenum">
              <a:rPr lang="en-US" smtClean="0"/>
              <a:pPr/>
              <a:t>49</a:t>
            </a:fld>
            <a:endParaRPr lang="en-US" dirty="0"/>
          </a:p>
        </p:txBody>
      </p:sp>
      <p:sp>
        <p:nvSpPr>
          <p:cNvPr id="8" name="Content Placeholder 7">
            <a:extLst>
              <a:ext uri="{FF2B5EF4-FFF2-40B4-BE49-F238E27FC236}">
                <a16:creationId xmlns:a16="http://schemas.microsoft.com/office/drawing/2014/main" id="{97B3880D-F45E-4435-AEB7-281D8F1E0213}"/>
              </a:ext>
            </a:extLst>
          </p:cNvPr>
          <p:cNvSpPr>
            <a:spLocks noGrp="1"/>
          </p:cNvSpPr>
          <p:nvPr>
            <p:ph idx="1"/>
          </p:nvPr>
        </p:nvSpPr>
        <p:spPr>
          <a:xfrm>
            <a:off x="130629" y="1193584"/>
            <a:ext cx="5653481" cy="5015896"/>
          </a:xfrm>
        </p:spPr>
        <p:txBody>
          <a:bodyPr/>
          <a:lstStyle/>
          <a:p>
            <a:pPr>
              <a:buClr>
                <a:schemeClr val="accent2"/>
              </a:buClr>
            </a:pPr>
            <a:r>
              <a:rPr lang="en-US" dirty="0"/>
              <a:t>The District’s outstanding Certificates of Participation require 0.421 mills or $6.98 million to cover MADS which occurs in fiscal year 2021</a:t>
            </a:r>
          </a:p>
          <a:p>
            <a:pPr>
              <a:buClr>
                <a:schemeClr val="accent2"/>
              </a:buClr>
            </a:pPr>
            <a:r>
              <a:rPr lang="en-US" dirty="0"/>
              <a:t>$17.89 million or 1.079 mills would remain after MADS payment in fiscal year 2021 from the 1.5 mill levy</a:t>
            </a:r>
          </a:p>
          <a:p>
            <a:endParaRPr lang="en-US" dirty="0"/>
          </a:p>
        </p:txBody>
      </p:sp>
      <p:pic>
        <p:nvPicPr>
          <p:cNvPr id="9" name="Picture 8">
            <a:extLst>
              <a:ext uri="{FF2B5EF4-FFF2-40B4-BE49-F238E27FC236}">
                <a16:creationId xmlns:a16="http://schemas.microsoft.com/office/drawing/2014/main" id="{EF68CB52-601B-494C-A342-947C548D38F1}"/>
              </a:ext>
            </a:extLst>
          </p:cNvPr>
          <p:cNvPicPr>
            <a:picLocks noChangeAspect="1"/>
          </p:cNvPicPr>
          <p:nvPr/>
        </p:nvPicPr>
        <p:blipFill>
          <a:blip r:embed="rId2"/>
          <a:stretch>
            <a:fillRect/>
          </a:stretch>
        </p:blipFill>
        <p:spPr>
          <a:xfrm>
            <a:off x="143595" y="2807011"/>
            <a:ext cx="9000405" cy="3529253"/>
          </a:xfrm>
          <a:prstGeom prst="rect">
            <a:avLst/>
          </a:prstGeom>
        </p:spPr>
      </p:pic>
      <p:pic>
        <p:nvPicPr>
          <p:cNvPr id="10" name="Picture 9">
            <a:extLst>
              <a:ext uri="{FF2B5EF4-FFF2-40B4-BE49-F238E27FC236}">
                <a16:creationId xmlns:a16="http://schemas.microsoft.com/office/drawing/2014/main" id="{9728632D-1BDA-430A-B8E2-AC61FAB55358}"/>
              </a:ext>
            </a:extLst>
          </p:cNvPr>
          <p:cNvPicPr>
            <a:picLocks noChangeAspect="1"/>
          </p:cNvPicPr>
          <p:nvPr/>
        </p:nvPicPr>
        <p:blipFill>
          <a:blip r:embed="rId3"/>
          <a:stretch>
            <a:fillRect/>
          </a:stretch>
        </p:blipFill>
        <p:spPr>
          <a:xfrm>
            <a:off x="5980854" y="1231877"/>
            <a:ext cx="2699121" cy="1456564"/>
          </a:xfrm>
          <a:prstGeom prst="rect">
            <a:avLst/>
          </a:prstGeom>
        </p:spPr>
      </p:pic>
    </p:spTree>
    <p:extLst>
      <p:ext uri="{BB962C8B-B14F-4D97-AF65-F5344CB8AC3E}">
        <p14:creationId xmlns:p14="http://schemas.microsoft.com/office/powerpoint/2010/main" val="230839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accent2"/>
              </a:buClr>
            </a:pPr>
            <a:r>
              <a:rPr lang="en-US" dirty="0"/>
              <a:t>Alachua County is an area of approximately 977 square miles </a:t>
            </a:r>
          </a:p>
          <a:p>
            <a:pPr>
              <a:buClr>
                <a:schemeClr val="accent2"/>
              </a:buClr>
            </a:pPr>
            <a:r>
              <a:rPr lang="en-US" dirty="0"/>
              <a:t>Alachua County is located in North Central Florida and is midway between the Atlantic and Gulf Coasts </a:t>
            </a:r>
          </a:p>
          <a:p>
            <a:pPr>
              <a:buClr>
                <a:schemeClr val="accent2"/>
              </a:buClr>
            </a:pPr>
            <a:r>
              <a:rPr lang="en-US" dirty="0"/>
              <a:t>The County is approximately 145 miles southeast of Tallahassee, 100 miles north of Orlando and 70 miles southwest of Jacksonville </a:t>
            </a:r>
          </a:p>
          <a:p>
            <a:pPr>
              <a:buClr>
                <a:schemeClr val="accent2"/>
              </a:buClr>
            </a:pPr>
            <a:r>
              <a:rPr lang="en-US" dirty="0"/>
              <a:t>Total population in the County is 263,291 </a:t>
            </a:r>
          </a:p>
          <a:p>
            <a:pPr>
              <a:buClr>
                <a:schemeClr val="accent2"/>
              </a:buClr>
            </a:pPr>
            <a:r>
              <a:rPr lang="en-US" dirty="0"/>
              <a:t>The University of Florida, with approximately 56,000 students, is based in Alachua County</a:t>
            </a:r>
          </a:p>
          <a:p>
            <a:endParaRPr lang="en-US" dirty="0"/>
          </a:p>
          <a:p>
            <a:pPr marL="0" indent="0">
              <a:buNone/>
            </a:pPr>
            <a:endParaRPr lang="en-US" sz="1600" b="1" dirty="0"/>
          </a:p>
        </p:txBody>
      </p:sp>
      <p:sp>
        <p:nvSpPr>
          <p:cNvPr id="2" name="Title 1"/>
          <p:cNvSpPr>
            <a:spLocks noGrp="1"/>
          </p:cNvSpPr>
          <p:nvPr>
            <p:ph type="title"/>
          </p:nvPr>
        </p:nvSpPr>
        <p:spPr/>
        <p:txBody>
          <a:bodyPr/>
          <a:lstStyle/>
          <a:p>
            <a:r>
              <a:rPr lang="en-US" dirty="0">
                <a:latin typeface="Georgia" panose="02040502050405020303" pitchFamily="18" charset="0"/>
              </a:rPr>
              <a:t>Local Economy</a:t>
            </a:r>
          </a:p>
        </p:txBody>
      </p:sp>
      <p:sp>
        <p:nvSpPr>
          <p:cNvPr id="8" name="Slide Number Placeholder 7"/>
          <p:cNvSpPr>
            <a:spLocks noGrp="1"/>
          </p:cNvSpPr>
          <p:nvPr>
            <p:ph type="sldNum" sz="quarter" idx="12"/>
          </p:nvPr>
        </p:nvSpPr>
        <p:spPr/>
        <p:txBody>
          <a:bodyPr/>
          <a:lstStyle/>
          <a:p>
            <a:fld id="{B46E8BEF-84F8-4DAE-A40D-50CC264AEF27}" type="slidenum">
              <a:rPr lang="en-US" smtClean="0"/>
              <a:pPr/>
              <a:t>5</a:t>
            </a:fld>
            <a:endParaRPr lang="en-US" dirty="0"/>
          </a:p>
        </p:txBody>
      </p:sp>
      <p:pic>
        <p:nvPicPr>
          <p:cNvPr id="5" name="Picture 4"/>
          <p:cNvPicPr>
            <a:picLocks noChangeAspect="1"/>
          </p:cNvPicPr>
          <p:nvPr/>
        </p:nvPicPr>
        <p:blipFill rotWithShape="1">
          <a:blip r:embed="rId2"/>
          <a:srcRect t="3422" r="4139" b="2105"/>
          <a:stretch/>
        </p:blipFill>
        <p:spPr>
          <a:xfrm>
            <a:off x="3479304" y="3896437"/>
            <a:ext cx="2457472" cy="2439828"/>
          </a:xfrm>
          <a:prstGeom prst="rect">
            <a:avLst/>
          </a:prstGeom>
        </p:spPr>
      </p:pic>
    </p:spTree>
    <p:extLst>
      <p:ext uri="{BB962C8B-B14F-4D97-AF65-F5344CB8AC3E}">
        <p14:creationId xmlns:p14="http://schemas.microsoft.com/office/powerpoint/2010/main" val="650176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3931F4-77C0-4F19-8751-5714CD5B8258}"/>
              </a:ext>
            </a:extLst>
          </p:cNvPr>
          <p:cNvSpPr>
            <a:spLocks noGrp="1"/>
          </p:cNvSpPr>
          <p:nvPr>
            <p:ph type="title"/>
          </p:nvPr>
        </p:nvSpPr>
        <p:spPr/>
        <p:txBody>
          <a:bodyPr/>
          <a:lstStyle/>
          <a:p>
            <a:r>
              <a:rPr lang="en-US" dirty="0">
                <a:latin typeface="Georgia" panose="02040502050405020303" pitchFamily="18" charset="0"/>
              </a:rPr>
              <a:t>V. Plan of Finance</a:t>
            </a:r>
          </a:p>
        </p:txBody>
      </p:sp>
      <p:sp>
        <p:nvSpPr>
          <p:cNvPr id="4" name="Slide Number Placeholder 3">
            <a:extLst>
              <a:ext uri="{FF2B5EF4-FFF2-40B4-BE49-F238E27FC236}">
                <a16:creationId xmlns:a16="http://schemas.microsoft.com/office/drawing/2014/main" id="{EC1B757B-5DF3-428F-9FF5-B4E842B3678B}"/>
              </a:ext>
            </a:extLst>
          </p:cNvPr>
          <p:cNvSpPr>
            <a:spLocks noGrp="1"/>
          </p:cNvSpPr>
          <p:nvPr>
            <p:ph type="sldNum" sz="quarter" idx="4294967295"/>
          </p:nvPr>
        </p:nvSpPr>
        <p:spPr>
          <a:xfrm>
            <a:off x="7010400" y="6500813"/>
            <a:ext cx="2133600" cy="365125"/>
          </a:xfrm>
        </p:spPr>
        <p:txBody>
          <a:bodyPr/>
          <a:lstStyle/>
          <a:p>
            <a:fld id="{B46E8BEF-84F8-4DAE-A40D-50CC264AEF27}" type="slidenum">
              <a:rPr lang="en-US" smtClean="0"/>
              <a:pPr/>
              <a:t>50</a:t>
            </a:fld>
            <a:endParaRPr lang="en-US" dirty="0"/>
          </a:p>
        </p:txBody>
      </p:sp>
    </p:spTree>
    <p:extLst>
      <p:ext uri="{BB962C8B-B14F-4D97-AF65-F5344CB8AC3E}">
        <p14:creationId xmlns:p14="http://schemas.microsoft.com/office/powerpoint/2010/main" val="1989643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Georgia" panose="02040502050405020303" pitchFamily="18" charset="0"/>
              </a:rPr>
              <a:t>Sales Surtax Upcoming Projects</a:t>
            </a:r>
          </a:p>
        </p:txBody>
      </p:sp>
      <p:sp>
        <p:nvSpPr>
          <p:cNvPr id="4" name="Slide Number Placeholder 3"/>
          <p:cNvSpPr>
            <a:spLocks noGrp="1"/>
          </p:cNvSpPr>
          <p:nvPr>
            <p:ph type="sldNum" sz="quarter" idx="12"/>
          </p:nvPr>
        </p:nvSpPr>
        <p:spPr/>
        <p:txBody>
          <a:bodyPr/>
          <a:lstStyle/>
          <a:p>
            <a:fld id="{B46E8BEF-84F8-4DAE-A40D-50CC264AEF27}" type="slidenum">
              <a:rPr lang="en-US" smtClean="0"/>
              <a:pPr/>
              <a:t>51</a:t>
            </a:fld>
            <a:endParaRPr lang="en-US" dirty="0"/>
          </a:p>
        </p:txBody>
      </p:sp>
      <p:pic>
        <p:nvPicPr>
          <p:cNvPr id="6" name="Picture 5">
            <a:extLst>
              <a:ext uri="{FF2B5EF4-FFF2-40B4-BE49-F238E27FC236}">
                <a16:creationId xmlns:a16="http://schemas.microsoft.com/office/drawing/2014/main" id="{213EC71F-32D4-4C5A-A112-BCE77EDFC911}"/>
              </a:ext>
            </a:extLst>
          </p:cNvPr>
          <p:cNvPicPr>
            <a:picLocks noChangeAspect="1"/>
          </p:cNvPicPr>
          <p:nvPr/>
        </p:nvPicPr>
        <p:blipFill>
          <a:blip r:embed="rId2"/>
          <a:stretch>
            <a:fillRect/>
          </a:stretch>
        </p:blipFill>
        <p:spPr>
          <a:xfrm>
            <a:off x="1371600" y="1744552"/>
            <a:ext cx="6400800" cy="2797974"/>
          </a:xfrm>
          <a:prstGeom prst="rect">
            <a:avLst/>
          </a:prstGeom>
        </p:spPr>
      </p:pic>
      <p:sp>
        <p:nvSpPr>
          <p:cNvPr id="2" name="TextBox 1">
            <a:extLst>
              <a:ext uri="{FF2B5EF4-FFF2-40B4-BE49-F238E27FC236}">
                <a16:creationId xmlns:a16="http://schemas.microsoft.com/office/drawing/2014/main" id="{01D10E59-311B-435A-A3F9-C9B70007436F}"/>
              </a:ext>
            </a:extLst>
          </p:cNvPr>
          <p:cNvSpPr txBox="1"/>
          <p:nvPr/>
        </p:nvSpPr>
        <p:spPr>
          <a:xfrm>
            <a:off x="2112885" y="5370990"/>
            <a:ext cx="3400148" cy="369332"/>
          </a:xfrm>
          <a:prstGeom prst="rect">
            <a:avLst/>
          </a:prstGeom>
          <a:noFill/>
        </p:spPr>
        <p:txBody>
          <a:bodyPr wrap="square" rtlCol="0">
            <a:spAutoFit/>
          </a:bodyPr>
          <a:lstStyle/>
          <a:p>
            <a:r>
              <a:rPr lang="en-US" dirty="0"/>
              <a:t>Oak View Classroom Building</a:t>
            </a:r>
          </a:p>
        </p:txBody>
      </p:sp>
    </p:spTree>
    <p:extLst>
      <p:ext uri="{BB962C8B-B14F-4D97-AF65-F5344CB8AC3E}">
        <p14:creationId xmlns:p14="http://schemas.microsoft.com/office/powerpoint/2010/main" val="3096801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CD0C61-009E-4A67-9FE4-9106514F88F0}"/>
              </a:ext>
            </a:extLst>
          </p:cNvPr>
          <p:cNvSpPr>
            <a:spLocks noGrp="1"/>
          </p:cNvSpPr>
          <p:nvPr>
            <p:ph idx="1"/>
          </p:nvPr>
        </p:nvSpPr>
        <p:spPr/>
        <p:txBody>
          <a:bodyPr/>
          <a:lstStyle/>
          <a:p>
            <a:pPr lvl="0">
              <a:buClr>
                <a:schemeClr val="accent2"/>
              </a:buClr>
            </a:pPr>
            <a:r>
              <a:rPr lang="en-US" altLang="en-US" dirty="0"/>
              <a:t>$94.8 million Certificates of Participation, Series 2020 </a:t>
            </a:r>
          </a:p>
          <a:p>
            <a:pPr lvl="1">
              <a:buClr>
                <a:schemeClr val="accent2"/>
              </a:buClr>
            </a:pPr>
            <a:r>
              <a:rPr lang="en-US" altLang="en-US" dirty="0"/>
              <a:t>Anticipated Sale Date: May 19, 2020</a:t>
            </a:r>
          </a:p>
          <a:p>
            <a:pPr lvl="1"/>
            <a:r>
              <a:rPr lang="en-US" altLang="en-US" dirty="0"/>
              <a:t>Senior Underwriter: Raymond James   </a:t>
            </a:r>
          </a:p>
          <a:p>
            <a:pPr lvl="1"/>
            <a:r>
              <a:rPr lang="en-US" altLang="en-US" dirty="0"/>
              <a:t>Project Fund: $110.75 million</a:t>
            </a:r>
          </a:p>
          <a:p>
            <a:pPr lvl="1"/>
            <a:r>
              <a:rPr lang="en-US" altLang="en-US" dirty="0"/>
              <a:t>Security:</a:t>
            </a:r>
          </a:p>
          <a:p>
            <a:pPr lvl="2"/>
            <a:r>
              <a:rPr lang="en-US" altLang="en-US" dirty="0"/>
              <a:t>The District expects to pay the Basic Lease Payments from the Discretionary Sales Surtax Revenues </a:t>
            </a:r>
          </a:p>
          <a:p>
            <a:pPr lvl="2"/>
            <a:r>
              <a:rPr lang="en-US" altLang="en-US" dirty="0"/>
              <a:t>The Local Option Millage Levy is also available to pay a portion of the lease payments in the event that the discretionary sales surtax revenues are insufficient to pay the lease payments  </a:t>
            </a:r>
          </a:p>
          <a:p>
            <a:pPr lvl="2"/>
            <a:r>
              <a:rPr lang="en-US" altLang="en-US" dirty="0"/>
              <a:t>The District has no existing debt that is secured by the Discretionary Sales Surtax Revenues </a:t>
            </a:r>
          </a:p>
          <a:p>
            <a:pPr lvl="1"/>
            <a:r>
              <a:rPr lang="en-US" dirty="0"/>
              <a:t>Principal paid from July 1, 2021 through July 1, 2030 </a:t>
            </a:r>
          </a:p>
          <a:p>
            <a:pPr lvl="1"/>
            <a:endParaRPr lang="en-US" altLang="en-US" dirty="0"/>
          </a:p>
          <a:p>
            <a:pPr lvl="1"/>
            <a:endParaRPr lang="en-US" altLang="en-US" dirty="0"/>
          </a:p>
          <a:p>
            <a:pPr lvl="1"/>
            <a:endParaRPr lang="en-US" altLang="en-US" dirty="0"/>
          </a:p>
          <a:p>
            <a:endParaRPr lang="en-US" dirty="0"/>
          </a:p>
        </p:txBody>
      </p:sp>
      <p:sp>
        <p:nvSpPr>
          <p:cNvPr id="3" name="Title 2">
            <a:extLst>
              <a:ext uri="{FF2B5EF4-FFF2-40B4-BE49-F238E27FC236}">
                <a16:creationId xmlns:a16="http://schemas.microsoft.com/office/drawing/2014/main" id="{6E7F3482-F74F-41DE-8BC2-817291EB8994}"/>
              </a:ext>
            </a:extLst>
          </p:cNvPr>
          <p:cNvSpPr>
            <a:spLocks noGrp="1"/>
          </p:cNvSpPr>
          <p:nvPr>
            <p:ph type="title"/>
          </p:nvPr>
        </p:nvSpPr>
        <p:spPr/>
        <p:txBody>
          <a:bodyPr>
            <a:normAutofit/>
          </a:bodyPr>
          <a:lstStyle/>
          <a:p>
            <a:r>
              <a:rPr lang="en-US" sz="2800" dirty="0">
                <a:latin typeface="Georgia" panose="02040502050405020303" pitchFamily="18" charset="0"/>
              </a:rPr>
              <a:t>Certificates of Participation, Series 2020</a:t>
            </a:r>
          </a:p>
        </p:txBody>
      </p:sp>
      <p:sp>
        <p:nvSpPr>
          <p:cNvPr id="4" name="Slide Number Placeholder 3">
            <a:extLst>
              <a:ext uri="{FF2B5EF4-FFF2-40B4-BE49-F238E27FC236}">
                <a16:creationId xmlns:a16="http://schemas.microsoft.com/office/drawing/2014/main" id="{AA55B5C5-9ED9-473D-929A-DA70E35C1413}"/>
              </a:ext>
            </a:extLst>
          </p:cNvPr>
          <p:cNvSpPr>
            <a:spLocks noGrp="1"/>
          </p:cNvSpPr>
          <p:nvPr>
            <p:ph type="sldNum" sz="quarter" idx="12"/>
          </p:nvPr>
        </p:nvSpPr>
        <p:spPr/>
        <p:txBody>
          <a:bodyPr/>
          <a:lstStyle/>
          <a:p>
            <a:fld id="{B46E8BEF-84F8-4DAE-A40D-50CC264AEF27}" type="slidenum">
              <a:rPr lang="en-US" smtClean="0"/>
              <a:pPr/>
              <a:t>52</a:t>
            </a:fld>
            <a:endParaRPr lang="en-US" dirty="0"/>
          </a:p>
        </p:txBody>
      </p:sp>
    </p:spTree>
    <p:extLst>
      <p:ext uri="{BB962C8B-B14F-4D97-AF65-F5344CB8AC3E}">
        <p14:creationId xmlns:p14="http://schemas.microsoft.com/office/powerpoint/2010/main" val="2706117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B9B350-854D-4CA9-9B22-11CCB944BEBB}"/>
              </a:ext>
            </a:extLst>
          </p:cNvPr>
          <p:cNvSpPr>
            <a:spLocks noGrp="1"/>
          </p:cNvSpPr>
          <p:nvPr>
            <p:ph idx="1"/>
          </p:nvPr>
        </p:nvSpPr>
        <p:spPr/>
        <p:txBody>
          <a:bodyPr/>
          <a:lstStyle/>
          <a:p>
            <a:pPr>
              <a:buClr>
                <a:schemeClr val="accent2"/>
              </a:buClr>
            </a:pPr>
            <a:r>
              <a:rPr lang="en-US" dirty="0"/>
              <a:t>Certificates of Participation, Series 2020</a:t>
            </a:r>
          </a:p>
          <a:p>
            <a:pPr lvl="1">
              <a:buClr>
                <a:schemeClr val="accent2"/>
              </a:buClr>
            </a:pPr>
            <a:r>
              <a:rPr lang="en-US" dirty="0"/>
              <a:t>Lease payments will be made from the Discretionary Sales Surtax Revenue Collections </a:t>
            </a:r>
          </a:p>
          <a:p>
            <a:pPr lvl="1">
              <a:buClr>
                <a:schemeClr val="accent2"/>
              </a:buClr>
            </a:pPr>
            <a:r>
              <a:rPr lang="en-US" dirty="0"/>
              <a:t>1.93 Coverage based on the FY 2019 sales tax collections</a:t>
            </a:r>
          </a:p>
          <a:p>
            <a:pPr lvl="1">
              <a:buClr>
                <a:schemeClr val="accent2"/>
              </a:buClr>
            </a:pPr>
            <a:r>
              <a:rPr lang="en-US" dirty="0"/>
              <a:t>Current Fund Balance of $19.67 Million in Sales Tax Receipts available </a:t>
            </a:r>
          </a:p>
        </p:txBody>
      </p:sp>
      <p:sp>
        <p:nvSpPr>
          <p:cNvPr id="223234" name="Rectangle 2"/>
          <p:cNvSpPr>
            <a:spLocks noGrp="1" noChangeArrowheads="1"/>
          </p:cNvSpPr>
          <p:nvPr>
            <p:ph type="title"/>
          </p:nvPr>
        </p:nvSpPr>
        <p:spPr/>
        <p:txBody>
          <a:bodyPr>
            <a:normAutofit/>
          </a:bodyPr>
          <a:lstStyle/>
          <a:p>
            <a:r>
              <a:rPr lang="en-US" sz="2800" dirty="0">
                <a:latin typeface="Georgia" panose="02040502050405020303" pitchFamily="18" charset="0"/>
              </a:rPr>
              <a:t>Sales Surtax Coverage</a:t>
            </a:r>
          </a:p>
        </p:txBody>
      </p:sp>
      <p:sp>
        <p:nvSpPr>
          <p:cNvPr id="3" name="Slide Number Placeholder 2"/>
          <p:cNvSpPr>
            <a:spLocks noGrp="1"/>
          </p:cNvSpPr>
          <p:nvPr>
            <p:ph type="sldNum" sz="quarter" idx="12"/>
          </p:nvPr>
        </p:nvSpPr>
        <p:spPr/>
        <p:txBody>
          <a:bodyPr/>
          <a:lstStyle/>
          <a:p>
            <a:fld id="{B46E8BEF-84F8-4DAE-A40D-50CC264AEF27}" type="slidenum">
              <a:rPr lang="en-US" smtClean="0"/>
              <a:pPr/>
              <a:t>53</a:t>
            </a:fld>
            <a:endParaRPr lang="en-US" dirty="0"/>
          </a:p>
        </p:txBody>
      </p:sp>
      <p:pic>
        <p:nvPicPr>
          <p:cNvPr id="7" name="Picture 6">
            <a:extLst>
              <a:ext uri="{FF2B5EF4-FFF2-40B4-BE49-F238E27FC236}">
                <a16:creationId xmlns:a16="http://schemas.microsoft.com/office/drawing/2014/main" id="{2760BE26-76D9-4BC2-872E-F103E1082000}"/>
              </a:ext>
            </a:extLst>
          </p:cNvPr>
          <p:cNvPicPr>
            <a:picLocks noChangeAspect="1"/>
          </p:cNvPicPr>
          <p:nvPr/>
        </p:nvPicPr>
        <p:blipFill>
          <a:blip r:embed="rId2"/>
          <a:stretch>
            <a:fillRect/>
          </a:stretch>
        </p:blipFill>
        <p:spPr>
          <a:xfrm>
            <a:off x="1318199" y="2530411"/>
            <a:ext cx="6507601" cy="3825000"/>
          </a:xfrm>
          <a:prstGeom prst="rect">
            <a:avLst/>
          </a:prstGeom>
        </p:spPr>
      </p:pic>
    </p:spTree>
    <p:extLst>
      <p:ext uri="{BB962C8B-B14F-4D97-AF65-F5344CB8AC3E}">
        <p14:creationId xmlns:p14="http://schemas.microsoft.com/office/powerpoint/2010/main" val="1285067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B02400-E15F-48EE-82EA-5950CAA685C6}"/>
              </a:ext>
            </a:extLst>
          </p:cNvPr>
          <p:cNvSpPr>
            <a:spLocks noGrp="1"/>
          </p:cNvSpPr>
          <p:nvPr>
            <p:ph idx="1"/>
          </p:nvPr>
        </p:nvSpPr>
        <p:spPr/>
        <p:txBody>
          <a:bodyPr/>
          <a:lstStyle/>
          <a:p>
            <a:pPr>
              <a:buClr>
                <a:schemeClr val="accent2"/>
              </a:buClr>
            </a:pPr>
            <a:r>
              <a:rPr lang="en-US" dirty="0"/>
              <a:t>If collections are insufficient from the Discretionary Sales Surtax, the Local Option Millage would be used to cover the lease payments </a:t>
            </a:r>
          </a:p>
          <a:p>
            <a:pPr>
              <a:buClr>
                <a:schemeClr val="accent2"/>
              </a:buClr>
            </a:pPr>
            <a:r>
              <a:rPr lang="en-US" dirty="0"/>
              <a:t>With the inclusion of the 2020 Certificates, the maximum millage required to pay the District’s outstanding Certificates of Participation would be 0.932 mills </a:t>
            </a:r>
          </a:p>
          <a:p>
            <a:pPr>
              <a:buClr>
                <a:schemeClr val="accent2"/>
              </a:buClr>
            </a:pPr>
            <a:r>
              <a:rPr lang="en-US" dirty="0"/>
              <a:t>$9.4 million or 0.57 mills would remain after MADS payment in FY 2027 from the 1.5 mill levy</a:t>
            </a:r>
          </a:p>
          <a:p>
            <a:endParaRPr lang="en-US" dirty="0"/>
          </a:p>
          <a:p>
            <a:endParaRPr lang="en-US" dirty="0"/>
          </a:p>
        </p:txBody>
      </p:sp>
      <p:sp>
        <p:nvSpPr>
          <p:cNvPr id="3" name="Title 2"/>
          <p:cNvSpPr>
            <a:spLocks noGrp="1"/>
          </p:cNvSpPr>
          <p:nvPr>
            <p:ph type="title"/>
          </p:nvPr>
        </p:nvSpPr>
        <p:spPr/>
        <p:txBody>
          <a:bodyPr>
            <a:normAutofit/>
          </a:bodyPr>
          <a:lstStyle/>
          <a:p>
            <a:r>
              <a:rPr lang="en-US" sz="2800" dirty="0">
                <a:latin typeface="Georgia" panose="02040502050405020303" pitchFamily="18" charset="0"/>
              </a:rPr>
              <a:t>Estimated COPs Lease Payments</a:t>
            </a:r>
            <a:endParaRPr lang="en-US" sz="2800" dirty="0">
              <a:solidFill>
                <a:srgbClr val="FF0000"/>
              </a:solidFill>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46E8BEF-84F8-4DAE-A40D-50CC264AEF27}" type="slidenum">
              <a:rPr lang="en-US" smtClean="0"/>
              <a:pPr/>
              <a:t>54</a:t>
            </a:fld>
            <a:endParaRPr lang="en-US" dirty="0"/>
          </a:p>
        </p:txBody>
      </p:sp>
      <p:pic>
        <p:nvPicPr>
          <p:cNvPr id="7" name="Picture 6">
            <a:extLst>
              <a:ext uri="{FF2B5EF4-FFF2-40B4-BE49-F238E27FC236}">
                <a16:creationId xmlns:a16="http://schemas.microsoft.com/office/drawing/2014/main" id="{B0B00B74-798C-455D-8277-BE6A3A69776D}"/>
              </a:ext>
            </a:extLst>
          </p:cNvPr>
          <p:cNvPicPr>
            <a:picLocks noChangeAspect="1"/>
          </p:cNvPicPr>
          <p:nvPr/>
        </p:nvPicPr>
        <p:blipFill>
          <a:blip r:embed="rId2"/>
          <a:stretch>
            <a:fillRect/>
          </a:stretch>
        </p:blipFill>
        <p:spPr>
          <a:xfrm>
            <a:off x="538299" y="2870933"/>
            <a:ext cx="7864201" cy="3080400"/>
          </a:xfrm>
          <a:prstGeom prst="rect">
            <a:avLst/>
          </a:prstGeom>
        </p:spPr>
      </p:pic>
    </p:spTree>
    <p:extLst>
      <p:ext uri="{BB962C8B-B14F-4D97-AF65-F5344CB8AC3E}">
        <p14:creationId xmlns:p14="http://schemas.microsoft.com/office/powerpoint/2010/main" val="3613827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Georgia" panose="02040502050405020303" pitchFamily="18" charset="0"/>
              </a:rPr>
              <a:t>Financing Schedule </a:t>
            </a:r>
            <a:endParaRPr lang="en-US" sz="2800" dirty="0">
              <a:solidFill>
                <a:srgbClr val="FF0000"/>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46E8BEF-84F8-4DAE-A40D-50CC264AEF27}" type="slidenum">
              <a:rPr lang="en-US" smtClean="0"/>
              <a:pPr/>
              <a:t>55</a:t>
            </a:fld>
            <a:endParaRPr lang="en-US" dirty="0"/>
          </a:p>
        </p:txBody>
      </p:sp>
      <p:sp>
        <p:nvSpPr>
          <p:cNvPr id="2" name="Content Placeholder 1"/>
          <p:cNvSpPr>
            <a:spLocks noGrp="1"/>
          </p:cNvSpPr>
          <p:nvPr>
            <p:ph idx="1"/>
          </p:nvPr>
        </p:nvSpPr>
        <p:spPr/>
        <p:txBody>
          <a:bodyPr/>
          <a:lstStyle/>
          <a:p>
            <a:pPr>
              <a:buClr>
                <a:schemeClr val="accent2"/>
              </a:buClr>
            </a:pPr>
            <a:r>
              <a:rPr lang="en-US" dirty="0"/>
              <a:t>May 1, 2020 – Ratings Presentation</a:t>
            </a:r>
          </a:p>
          <a:p>
            <a:pPr>
              <a:buClr>
                <a:schemeClr val="accent2"/>
              </a:buClr>
            </a:pPr>
            <a:endParaRPr lang="en-US" dirty="0"/>
          </a:p>
          <a:p>
            <a:pPr>
              <a:buClr>
                <a:schemeClr val="accent2"/>
              </a:buClr>
            </a:pPr>
            <a:r>
              <a:rPr lang="en-US" dirty="0"/>
              <a:t>May 7, 2020 – Receive Ratings</a:t>
            </a:r>
          </a:p>
          <a:p>
            <a:pPr>
              <a:buClr>
                <a:schemeClr val="accent2"/>
              </a:buClr>
            </a:pPr>
            <a:endParaRPr lang="en-US" dirty="0"/>
          </a:p>
          <a:p>
            <a:pPr>
              <a:buClr>
                <a:schemeClr val="accent2"/>
              </a:buClr>
            </a:pPr>
            <a:r>
              <a:rPr lang="en-US" dirty="0"/>
              <a:t>May 12, 2020 – Tentative POS Posting Date </a:t>
            </a:r>
          </a:p>
          <a:p>
            <a:pPr>
              <a:buClr>
                <a:schemeClr val="accent2"/>
              </a:buClr>
            </a:pPr>
            <a:endParaRPr lang="en-US" dirty="0"/>
          </a:p>
          <a:p>
            <a:pPr>
              <a:buClr>
                <a:schemeClr val="accent2"/>
              </a:buClr>
            </a:pPr>
            <a:r>
              <a:rPr lang="en-US" dirty="0"/>
              <a:t>May 19, 2020 – Estimated Pricing Date</a:t>
            </a:r>
          </a:p>
          <a:p>
            <a:pPr>
              <a:buClr>
                <a:schemeClr val="accent2"/>
              </a:buClr>
            </a:pPr>
            <a:endParaRPr lang="en-US" dirty="0"/>
          </a:p>
          <a:p>
            <a:pPr>
              <a:buClr>
                <a:schemeClr val="accent2"/>
              </a:buClr>
            </a:pPr>
            <a:r>
              <a:rPr lang="en-US" dirty="0"/>
              <a:t>June 2, 2020 – Estimated Closing Date</a:t>
            </a:r>
          </a:p>
        </p:txBody>
      </p:sp>
    </p:spTree>
    <p:extLst>
      <p:ext uri="{BB962C8B-B14F-4D97-AF65-F5344CB8AC3E}">
        <p14:creationId xmlns:p14="http://schemas.microsoft.com/office/powerpoint/2010/main" val="1215518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Georgia" panose="02040502050405020303" pitchFamily="18" charset="0"/>
              </a:rPr>
              <a:t>VI. Summary</a:t>
            </a:r>
          </a:p>
        </p:txBody>
      </p:sp>
    </p:spTree>
    <p:extLst>
      <p:ext uri="{BB962C8B-B14F-4D97-AF65-F5344CB8AC3E}">
        <p14:creationId xmlns:p14="http://schemas.microsoft.com/office/powerpoint/2010/main" val="3342134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accent2"/>
              </a:buClr>
            </a:pPr>
            <a:r>
              <a:rPr lang="en-US" dirty="0"/>
              <a:t>Strong Community Support is provided to the District</a:t>
            </a:r>
          </a:p>
          <a:p>
            <a:pPr lvl="1">
              <a:buClr>
                <a:schemeClr val="accent2"/>
              </a:buClr>
            </a:pPr>
            <a:r>
              <a:rPr lang="en-US" dirty="0"/>
              <a:t>Business partnerships throughout the community benefit the District</a:t>
            </a:r>
          </a:p>
          <a:p>
            <a:pPr lvl="1">
              <a:buClr>
                <a:schemeClr val="accent2"/>
              </a:buClr>
            </a:pPr>
            <a:r>
              <a:rPr lang="en-US" dirty="0"/>
              <a:t>Strong voter support for initiatives help the financial well being of the District </a:t>
            </a:r>
          </a:p>
          <a:p>
            <a:pPr lvl="1">
              <a:buClr>
                <a:schemeClr val="accent2"/>
              </a:buClr>
            </a:pPr>
            <a:endParaRPr lang="en-US" dirty="0"/>
          </a:p>
          <a:p>
            <a:pPr>
              <a:buClr>
                <a:schemeClr val="accent2"/>
              </a:buClr>
            </a:pPr>
            <a:r>
              <a:rPr lang="en-US" dirty="0"/>
              <a:t>The District has an invested Board and Staff who want to ensure the best education for the students</a:t>
            </a:r>
          </a:p>
          <a:p>
            <a:pPr lvl="1">
              <a:buClr>
                <a:schemeClr val="accent2"/>
              </a:buClr>
            </a:pPr>
            <a:r>
              <a:rPr lang="en-US" dirty="0"/>
              <a:t>Many are longtime residents of Alachua County and a product of the District’s Schools</a:t>
            </a:r>
          </a:p>
          <a:p>
            <a:pPr lvl="1">
              <a:buClr>
                <a:schemeClr val="accent2"/>
              </a:buClr>
            </a:pPr>
            <a:endParaRPr lang="en-US" dirty="0"/>
          </a:p>
          <a:p>
            <a:pPr>
              <a:buClr>
                <a:schemeClr val="accent2"/>
              </a:buClr>
            </a:pPr>
            <a:r>
              <a:rPr lang="en-US" dirty="0"/>
              <a:t>“A” rated and high preforming District</a:t>
            </a:r>
          </a:p>
          <a:p>
            <a:pPr>
              <a:buClr>
                <a:schemeClr val="accent2"/>
              </a:buClr>
            </a:pPr>
            <a:endParaRPr lang="en-US" dirty="0"/>
          </a:p>
          <a:p>
            <a:pPr>
              <a:buClr>
                <a:schemeClr val="accent2"/>
              </a:buClr>
            </a:pPr>
            <a:r>
              <a:rPr lang="en-US" dirty="0"/>
              <a:t>The District has maintained strong and consistent general fund balances over 13% </a:t>
            </a:r>
          </a:p>
          <a:p>
            <a:pPr lvl="1">
              <a:buClr>
                <a:schemeClr val="accent2"/>
              </a:buClr>
            </a:pPr>
            <a:r>
              <a:rPr lang="en-US" dirty="0"/>
              <a:t>Theses strong financial ratio ensures that it can remain solvent during a financial emergency </a:t>
            </a:r>
          </a:p>
          <a:p>
            <a:pPr>
              <a:buClr>
                <a:schemeClr val="accent2"/>
              </a:buClr>
            </a:pPr>
            <a:endParaRPr lang="en-US" dirty="0"/>
          </a:p>
          <a:p>
            <a:pPr>
              <a:buClr>
                <a:schemeClr val="accent2"/>
              </a:buClr>
            </a:pPr>
            <a:r>
              <a:rPr lang="en-US" dirty="0"/>
              <a:t>The District has been proactive in the response to COVID-19 ensuring quality education is still being provided to the students and the financial well being of the District continues by already implementing measure resulting in over an estimated $4 million of savings</a:t>
            </a:r>
          </a:p>
          <a:p>
            <a:pPr>
              <a:buClr>
                <a:schemeClr val="accent2"/>
              </a:buClr>
            </a:pPr>
            <a:endParaRPr lang="en-US" dirty="0"/>
          </a:p>
          <a:p>
            <a:pPr>
              <a:buClr>
                <a:schemeClr val="accent2"/>
              </a:buClr>
            </a:pPr>
            <a:r>
              <a:rPr lang="en-US" dirty="0"/>
              <a:t>The District maintains a very low debt burden and continues fiscally conservative practices</a:t>
            </a:r>
          </a:p>
        </p:txBody>
      </p:sp>
      <p:sp>
        <p:nvSpPr>
          <p:cNvPr id="2" name="Title 1"/>
          <p:cNvSpPr>
            <a:spLocks noGrp="1"/>
          </p:cNvSpPr>
          <p:nvPr>
            <p:ph type="title"/>
          </p:nvPr>
        </p:nvSpPr>
        <p:spPr/>
        <p:txBody>
          <a:bodyPr>
            <a:normAutofit/>
          </a:bodyPr>
          <a:lstStyle/>
          <a:p>
            <a:r>
              <a:rPr lang="en-US" sz="2800" dirty="0">
                <a:latin typeface="Georgia" panose="02040502050405020303" pitchFamily="18" charset="0"/>
              </a:rPr>
              <a:t>Summary</a:t>
            </a:r>
          </a:p>
        </p:txBody>
      </p:sp>
      <p:sp>
        <p:nvSpPr>
          <p:cNvPr id="5" name="Slide Number Placeholder 4"/>
          <p:cNvSpPr>
            <a:spLocks noGrp="1"/>
          </p:cNvSpPr>
          <p:nvPr>
            <p:ph type="sldNum" sz="quarter" idx="12"/>
          </p:nvPr>
        </p:nvSpPr>
        <p:spPr/>
        <p:txBody>
          <a:bodyPr/>
          <a:lstStyle/>
          <a:p>
            <a:fld id="{B46E8BEF-84F8-4DAE-A40D-50CC264AEF27}" type="slidenum">
              <a:rPr lang="en-US" smtClean="0"/>
              <a:pPr/>
              <a:t>57</a:t>
            </a:fld>
            <a:endParaRPr lang="en-US" dirty="0"/>
          </a:p>
        </p:txBody>
      </p:sp>
    </p:spTree>
    <p:extLst>
      <p:ext uri="{BB962C8B-B14F-4D97-AF65-F5344CB8AC3E}">
        <p14:creationId xmlns:p14="http://schemas.microsoft.com/office/powerpoint/2010/main" val="261900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B76C-341F-4453-8152-B87E28DDAB1C}"/>
              </a:ext>
            </a:extLst>
          </p:cNvPr>
          <p:cNvSpPr>
            <a:spLocks noGrp="1"/>
          </p:cNvSpPr>
          <p:nvPr>
            <p:ph type="title"/>
          </p:nvPr>
        </p:nvSpPr>
        <p:spPr/>
        <p:txBody>
          <a:bodyPr/>
          <a:lstStyle/>
          <a:p>
            <a:r>
              <a:rPr lang="en-US" dirty="0">
                <a:latin typeface="Georgia" panose="02040502050405020303" pitchFamily="18" charset="0"/>
              </a:rPr>
              <a:t>Local Economy </a:t>
            </a:r>
          </a:p>
        </p:txBody>
      </p:sp>
      <p:sp>
        <p:nvSpPr>
          <p:cNvPr id="3" name="Content Placeholder 2">
            <a:extLst>
              <a:ext uri="{FF2B5EF4-FFF2-40B4-BE49-F238E27FC236}">
                <a16:creationId xmlns:a16="http://schemas.microsoft.com/office/drawing/2014/main" id="{5E292FD9-7CA0-4812-A371-90C9D801D1D2}"/>
              </a:ext>
            </a:extLst>
          </p:cNvPr>
          <p:cNvSpPr>
            <a:spLocks noGrp="1"/>
          </p:cNvSpPr>
          <p:nvPr>
            <p:ph sz="half" idx="1"/>
          </p:nvPr>
        </p:nvSpPr>
        <p:spPr/>
        <p:txBody>
          <a:bodyPr>
            <a:normAutofit/>
          </a:bodyPr>
          <a:lstStyle/>
          <a:p>
            <a:pPr>
              <a:buClr>
                <a:schemeClr val="accent2"/>
              </a:buClr>
            </a:pPr>
            <a:r>
              <a:rPr lang="en-US" sz="1600" dirty="0"/>
              <a:t>U.S. News &amp; World Report ranked the University of Florida as #7 among Public Universities in the United States </a:t>
            </a:r>
          </a:p>
          <a:p>
            <a:pPr>
              <a:buClr>
                <a:schemeClr val="accent2"/>
              </a:buClr>
            </a:pPr>
            <a:r>
              <a:rPr lang="en-US" sz="1600" dirty="0"/>
              <a:t>The University offers 100 undergraduate majors, 200 graduate programs and 30 certificates programs </a:t>
            </a:r>
          </a:p>
          <a:p>
            <a:pPr>
              <a:buClr>
                <a:schemeClr val="accent2"/>
              </a:buClr>
            </a:pPr>
            <a:r>
              <a:rPr lang="en-US" sz="1600" dirty="0"/>
              <a:t>Enrollment: 56,567 (2019) </a:t>
            </a:r>
          </a:p>
        </p:txBody>
      </p:sp>
      <p:sp>
        <p:nvSpPr>
          <p:cNvPr id="4" name="Content Placeholder 3">
            <a:extLst>
              <a:ext uri="{FF2B5EF4-FFF2-40B4-BE49-F238E27FC236}">
                <a16:creationId xmlns:a16="http://schemas.microsoft.com/office/drawing/2014/main" id="{32B016D1-80F9-4B23-A71E-A17AB68FCDEA}"/>
              </a:ext>
            </a:extLst>
          </p:cNvPr>
          <p:cNvSpPr>
            <a:spLocks noGrp="1"/>
          </p:cNvSpPr>
          <p:nvPr>
            <p:ph sz="half" idx="2"/>
          </p:nvPr>
        </p:nvSpPr>
        <p:spPr>
          <a:xfrm>
            <a:off x="4624251" y="1262744"/>
            <a:ext cx="4389120" cy="4888674"/>
          </a:xfrm>
        </p:spPr>
        <p:txBody>
          <a:bodyPr>
            <a:normAutofit/>
          </a:bodyPr>
          <a:lstStyle/>
          <a:p>
            <a:pPr>
              <a:buClr>
                <a:schemeClr val="accent2"/>
              </a:buClr>
            </a:pPr>
            <a:r>
              <a:rPr lang="en-US" sz="1600" dirty="0"/>
              <a:t>Santa Fe College has earned a “gold” performance rating in the Florida College System </a:t>
            </a:r>
          </a:p>
          <a:p>
            <a:pPr>
              <a:buClr>
                <a:schemeClr val="accent2"/>
              </a:buClr>
            </a:pPr>
            <a:r>
              <a:rPr lang="en-US" sz="1600" dirty="0"/>
              <a:t>The Aspen Institute recently ranked the College #1 among community college in the nation </a:t>
            </a:r>
          </a:p>
          <a:p>
            <a:pPr>
              <a:buClr>
                <a:schemeClr val="accent2"/>
              </a:buClr>
            </a:pPr>
            <a:r>
              <a:rPr lang="en-US" sz="1600" dirty="0"/>
              <a:t>Enrollment: 15,864 (2020) </a:t>
            </a:r>
          </a:p>
        </p:txBody>
      </p:sp>
      <p:sp>
        <p:nvSpPr>
          <p:cNvPr id="6" name="Slide Number Placeholder 5">
            <a:extLst>
              <a:ext uri="{FF2B5EF4-FFF2-40B4-BE49-F238E27FC236}">
                <a16:creationId xmlns:a16="http://schemas.microsoft.com/office/drawing/2014/main" id="{335ABCEF-D1E5-4AB6-8759-481599B9799C}"/>
              </a:ext>
            </a:extLst>
          </p:cNvPr>
          <p:cNvSpPr>
            <a:spLocks noGrp="1"/>
          </p:cNvSpPr>
          <p:nvPr>
            <p:ph type="sldNum" sz="quarter" idx="12"/>
          </p:nvPr>
        </p:nvSpPr>
        <p:spPr/>
        <p:txBody>
          <a:bodyPr/>
          <a:lstStyle/>
          <a:p>
            <a:fld id="{B46E8BEF-84F8-4DAE-A40D-50CC264AEF27}" type="slidenum">
              <a:rPr lang="en-US" smtClean="0"/>
              <a:pPr/>
              <a:t>6</a:t>
            </a:fld>
            <a:endParaRPr lang="en-US" dirty="0"/>
          </a:p>
        </p:txBody>
      </p:sp>
      <p:pic>
        <p:nvPicPr>
          <p:cNvPr id="7" name="Picture 6">
            <a:extLst>
              <a:ext uri="{FF2B5EF4-FFF2-40B4-BE49-F238E27FC236}">
                <a16:creationId xmlns:a16="http://schemas.microsoft.com/office/drawing/2014/main" id="{0A384C53-01FC-4661-8431-AD45FC4FB91A}"/>
              </a:ext>
            </a:extLst>
          </p:cNvPr>
          <p:cNvPicPr>
            <a:picLocks noChangeAspect="1"/>
          </p:cNvPicPr>
          <p:nvPr/>
        </p:nvPicPr>
        <p:blipFill rotWithShape="1">
          <a:blip r:embed="rId2"/>
          <a:srcRect l="1814" t="4491" r="1735"/>
          <a:stretch/>
        </p:blipFill>
        <p:spPr>
          <a:xfrm>
            <a:off x="550737" y="3429000"/>
            <a:ext cx="3083442" cy="2147777"/>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0806CEDD-72F5-4327-96CE-E0EA523DEA4C}"/>
              </a:ext>
            </a:extLst>
          </p:cNvPr>
          <p:cNvPicPr>
            <a:picLocks noChangeAspect="1"/>
          </p:cNvPicPr>
          <p:nvPr/>
        </p:nvPicPr>
        <p:blipFill rotWithShape="1">
          <a:blip r:embed="rId3"/>
          <a:srcRect l="3437" t="5156" b="2036"/>
          <a:stretch/>
        </p:blipFill>
        <p:spPr>
          <a:xfrm>
            <a:off x="5954232" y="3429000"/>
            <a:ext cx="1594884" cy="17518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3671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3B13F-9A11-40E5-BCDA-3A799CD3CFB3}"/>
              </a:ext>
            </a:extLst>
          </p:cNvPr>
          <p:cNvSpPr>
            <a:spLocks noGrp="1"/>
          </p:cNvSpPr>
          <p:nvPr>
            <p:ph idx="1"/>
          </p:nvPr>
        </p:nvSpPr>
        <p:spPr/>
        <p:txBody>
          <a:bodyPr/>
          <a:lstStyle/>
          <a:p>
            <a:pPr>
              <a:buClr>
                <a:schemeClr val="accent2"/>
              </a:buClr>
            </a:pPr>
            <a:r>
              <a:rPr lang="en-US" dirty="0"/>
              <a:t>Alachua County has a bourgeoning bio-technology start-up community </a:t>
            </a:r>
          </a:p>
          <a:p>
            <a:pPr>
              <a:buClr>
                <a:schemeClr val="accent2"/>
              </a:buClr>
            </a:pPr>
            <a:r>
              <a:rPr lang="en-US" dirty="0"/>
              <a:t>Sid Martin Biotech is a world-recognized leader in biotechnology business incubation with well-equipped laboratories and specialized equipment.  Sid Martin Biotech provides an environment where innovators can gain access to advice, mentoring and investment </a:t>
            </a:r>
          </a:p>
          <a:p>
            <a:pPr>
              <a:buClr>
                <a:schemeClr val="accent2"/>
              </a:buClr>
            </a:pPr>
            <a:r>
              <a:rPr lang="en-US" dirty="0"/>
              <a:t>In the past 10 years, companies affiliated with Sid Martin have raised $7 billion in funding </a:t>
            </a:r>
          </a:p>
          <a:p>
            <a:pPr>
              <a:buClr>
                <a:schemeClr val="accent2"/>
              </a:buClr>
            </a:pPr>
            <a:r>
              <a:rPr lang="en-US" dirty="0"/>
              <a:t>Scientists affiliated with the institute have filed for more than 30 patents in the past two years </a:t>
            </a:r>
          </a:p>
          <a:p>
            <a:endParaRPr lang="en-US" dirty="0"/>
          </a:p>
        </p:txBody>
      </p:sp>
      <p:sp>
        <p:nvSpPr>
          <p:cNvPr id="3" name="Title 2"/>
          <p:cNvSpPr>
            <a:spLocks noGrp="1"/>
          </p:cNvSpPr>
          <p:nvPr>
            <p:ph type="title"/>
          </p:nvPr>
        </p:nvSpPr>
        <p:spPr/>
        <p:txBody>
          <a:bodyPr/>
          <a:lstStyle/>
          <a:p>
            <a:r>
              <a:rPr lang="en-US" dirty="0">
                <a:latin typeface="Georgia" panose="02040502050405020303" pitchFamily="18" charset="0"/>
              </a:rPr>
              <a:t>Local Economic Update</a:t>
            </a:r>
            <a:endParaRPr lang="en-US" dirty="0">
              <a:solidFill>
                <a:srgbClr val="FF0000"/>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46E8BEF-84F8-4DAE-A40D-50CC264AEF27}" type="slidenum">
              <a:rPr lang="en-US" smtClean="0"/>
              <a:pPr/>
              <a:t>7</a:t>
            </a:fld>
            <a:endParaRPr lang="en-US" dirty="0"/>
          </a:p>
        </p:txBody>
      </p:sp>
      <p:pic>
        <p:nvPicPr>
          <p:cNvPr id="5" name="Picture 4">
            <a:extLst>
              <a:ext uri="{FF2B5EF4-FFF2-40B4-BE49-F238E27FC236}">
                <a16:creationId xmlns:a16="http://schemas.microsoft.com/office/drawing/2014/main" id="{039E2D47-FFC4-4F28-A0DA-6C5B9B8D986B}"/>
              </a:ext>
            </a:extLst>
          </p:cNvPr>
          <p:cNvPicPr>
            <a:picLocks noChangeAspect="1"/>
          </p:cNvPicPr>
          <p:nvPr/>
        </p:nvPicPr>
        <p:blipFill rotWithShape="1">
          <a:blip r:embed="rId2"/>
          <a:srcRect t="2843"/>
          <a:stretch/>
        </p:blipFill>
        <p:spPr>
          <a:xfrm>
            <a:off x="552203" y="3051543"/>
            <a:ext cx="8039594" cy="2955917"/>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F0F80FF3-F9A9-45E5-98DA-2DCACFFF8C8B}"/>
              </a:ext>
            </a:extLst>
          </p:cNvPr>
          <p:cNvSpPr txBox="1"/>
          <p:nvPr/>
        </p:nvSpPr>
        <p:spPr>
          <a:xfrm>
            <a:off x="76200" y="6576182"/>
            <a:ext cx="2996393"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University of Florida </a:t>
            </a:r>
          </a:p>
        </p:txBody>
      </p:sp>
    </p:spTree>
    <p:extLst>
      <p:ext uri="{BB962C8B-B14F-4D97-AF65-F5344CB8AC3E}">
        <p14:creationId xmlns:p14="http://schemas.microsoft.com/office/powerpoint/2010/main" val="110521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3B13F-9A11-40E5-BCDA-3A799CD3CFB3}"/>
              </a:ext>
            </a:extLst>
          </p:cNvPr>
          <p:cNvSpPr>
            <a:spLocks noGrp="1"/>
          </p:cNvSpPr>
          <p:nvPr>
            <p:ph idx="1"/>
          </p:nvPr>
        </p:nvSpPr>
        <p:spPr/>
        <p:txBody>
          <a:bodyPr/>
          <a:lstStyle/>
          <a:p>
            <a:pPr>
              <a:buClr>
                <a:schemeClr val="accent2"/>
              </a:buClr>
            </a:pPr>
            <a:r>
              <a:rPr lang="en-US" dirty="0"/>
              <a:t>UF Innovate / The Hub is a business incubator that aims to build, drive and support innovation in North Central Florida </a:t>
            </a:r>
          </a:p>
          <a:p>
            <a:pPr>
              <a:buClr>
                <a:schemeClr val="accent2"/>
              </a:buClr>
            </a:pPr>
            <a:r>
              <a:rPr lang="en-US" dirty="0"/>
              <a:t>The Hub offers a state-of-the-art wet laboratory, light manufacturing and office space to business start-up in Alachua County </a:t>
            </a:r>
          </a:p>
          <a:p>
            <a:pPr>
              <a:buClr>
                <a:schemeClr val="accent2"/>
              </a:buClr>
            </a:pPr>
            <a:r>
              <a:rPr lang="en-US" dirty="0"/>
              <a:t>More than 40 companies in a wide array of industries are currently affiliated with The Hub </a:t>
            </a:r>
          </a:p>
          <a:p>
            <a:endParaRPr lang="en-US" dirty="0"/>
          </a:p>
        </p:txBody>
      </p:sp>
      <p:sp>
        <p:nvSpPr>
          <p:cNvPr id="3" name="Title 2"/>
          <p:cNvSpPr>
            <a:spLocks noGrp="1"/>
          </p:cNvSpPr>
          <p:nvPr>
            <p:ph type="title"/>
          </p:nvPr>
        </p:nvSpPr>
        <p:spPr/>
        <p:txBody>
          <a:bodyPr/>
          <a:lstStyle/>
          <a:p>
            <a:r>
              <a:rPr lang="en-US" dirty="0">
                <a:latin typeface="Georgia" panose="02040502050405020303" pitchFamily="18" charset="0"/>
              </a:rPr>
              <a:t>Local Economic Update</a:t>
            </a:r>
            <a:endParaRPr lang="en-US" dirty="0">
              <a:solidFill>
                <a:srgbClr val="FF0000"/>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46E8BEF-84F8-4DAE-A40D-50CC264AEF27}" type="slidenum">
              <a:rPr lang="en-US" smtClean="0"/>
              <a:pPr/>
              <a:t>8</a:t>
            </a:fld>
            <a:endParaRPr lang="en-US" dirty="0"/>
          </a:p>
        </p:txBody>
      </p:sp>
      <p:pic>
        <p:nvPicPr>
          <p:cNvPr id="6" name="Picture 5">
            <a:extLst>
              <a:ext uri="{FF2B5EF4-FFF2-40B4-BE49-F238E27FC236}">
                <a16:creationId xmlns:a16="http://schemas.microsoft.com/office/drawing/2014/main" id="{6686D077-A4B4-434A-9B17-EC1D227468E8}"/>
              </a:ext>
            </a:extLst>
          </p:cNvPr>
          <p:cNvPicPr>
            <a:picLocks noChangeAspect="1"/>
          </p:cNvPicPr>
          <p:nvPr/>
        </p:nvPicPr>
        <p:blipFill rotWithShape="1">
          <a:blip r:embed="rId2"/>
          <a:srcRect l="1268" t="2047"/>
          <a:stretch/>
        </p:blipFill>
        <p:spPr>
          <a:xfrm>
            <a:off x="553212" y="3051543"/>
            <a:ext cx="8037576" cy="2965065"/>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E813B8C2-BD58-457C-8B8F-3065B6B678D6}"/>
              </a:ext>
            </a:extLst>
          </p:cNvPr>
          <p:cNvSpPr txBox="1"/>
          <p:nvPr/>
        </p:nvSpPr>
        <p:spPr>
          <a:xfrm>
            <a:off x="76200" y="6576182"/>
            <a:ext cx="2996393"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University of Florida </a:t>
            </a:r>
          </a:p>
        </p:txBody>
      </p:sp>
    </p:spTree>
    <p:extLst>
      <p:ext uri="{BB962C8B-B14F-4D97-AF65-F5344CB8AC3E}">
        <p14:creationId xmlns:p14="http://schemas.microsoft.com/office/powerpoint/2010/main" val="8666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B3132-7080-43B7-8137-4642C6A1618B}"/>
              </a:ext>
            </a:extLst>
          </p:cNvPr>
          <p:cNvSpPr>
            <a:spLocks noGrp="1"/>
          </p:cNvSpPr>
          <p:nvPr>
            <p:ph type="title"/>
          </p:nvPr>
        </p:nvSpPr>
        <p:spPr/>
        <p:txBody>
          <a:bodyPr/>
          <a:lstStyle/>
          <a:p>
            <a:r>
              <a:rPr lang="en-US" dirty="0">
                <a:latin typeface="Georgia" panose="02040502050405020303" pitchFamily="18" charset="0"/>
              </a:rPr>
              <a:t>Local Economic Update 	</a:t>
            </a:r>
          </a:p>
        </p:txBody>
      </p:sp>
      <p:sp>
        <p:nvSpPr>
          <p:cNvPr id="2" name="Content Placeholder 1">
            <a:extLst>
              <a:ext uri="{FF2B5EF4-FFF2-40B4-BE49-F238E27FC236}">
                <a16:creationId xmlns:a16="http://schemas.microsoft.com/office/drawing/2014/main" id="{9E6F0815-D7BC-480A-AA5D-57730DDC1B79}"/>
              </a:ext>
            </a:extLst>
          </p:cNvPr>
          <p:cNvSpPr>
            <a:spLocks noGrp="1"/>
          </p:cNvSpPr>
          <p:nvPr>
            <p:ph sz="half" idx="1"/>
          </p:nvPr>
        </p:nvSpPr>
        <p:spPr/>
        <p:txBody>
          <a:bodyPr/>
          <a:lstStyle/>
          <a:p>
            <a:pPr>
              <a:buClr>
                <a:schemeClr val="accent2"/>
              </a:buClr>
            </a:pPr>
            <a:r>
              <a:rPr lang="en-US" dirty="0"/>
              <a:t>Alachua County is home to the UF Shands Hospital. U.S. News &amp; World Report has ranked the Hospital among the best in seven specialties </a:t>
            </a:r>
          </a:p>
          <a:p>
            <a:pPr lvl="1"/>
            <a:r>
              <a:rPr lang="en-US" dirty="0"/>
              <a:t>Cancer </a:t>
            </a:r>
          </a:p>
          <a:p>
            <a:pPr lvl="1"/>
            <a:r>
              <a:rPr lang="en-US" dirty="0"/>
              <a:t>Diabetes and Endocrinology </a:t>
            </a:r>
          </a:p>
          <a:p>
            <a:pPr lvl="1"/>
            <a:r>
              <a:rPr lang="en-US" dirty="0"/>
              <a:t>Gastroenterology and GI Surgery </a:t>
            </a:r>
          </a:p>
          <a:p>
            <a:pPr lvl="1"/>
            <a:r>
              <a:rPr lang="en-US" dirty="0"/>
              <a:t>Geriatrics </a:t>
            </a:r>
          </a:p>
          <a:p>
            <a:pPr lvl="1"/>
            <a:r>
              <a:rPr lang="en-US" dirty="0"/>
              <a:t>Nephrology </a:t>
            </a:r>
          </a:p>
          <a:p>
            <a:pPr lvl="1"/>
            <a:r>
              <a:rPr lang="en-US" dirty="0"/>
              <a:t>Pulmonology and Lung Surgery </a:t>
            </a:r>
          </a:p>
          <a:p>
            <a:pPr lvl="1"/>
            <a:r>
              <a:rPr lang="en-US" dirty="0"/>
              <a:t>Urology </a:t>
            </a:r>
          </a:p>
        </p:txBody>
      </p:sp>
      <p:sp>
        <p:nvSpPr>
          <p:cNvPr id="4" name="Slide Number Placeholder 3">
            <a:extLst>
              <a:ext uri="{FF2B5EF4-FFF2-40B4-BE49-F238E27FC236}">
                <a16:creationId xmlns:a16="http://schemas.microsoft.com/office/drawing/2014/main" id="{841311A8-D7E7-400E-9239-58986FC868AD}"/>
              </a:ext>
            </a:extLst>
          </p:cNvPr>
          <p:cNvSpPr>
            <a:spLocks noGrp="1"/>
          </p:cNvSpPr>
          <p:nvPr>
            <p:ph type="sldNum" sz="quarter" idx="12"/>
          </p:nvPr>
        </p:nvSpPr>
        <p:spPr/>
        <p:txBody>
          <a:bodyPr/>
          <a:lstStyle/>
          <a:p>
            <a:fld id="{B46E8BEF-84F8-4DAE-A40D-50CC264AEF27}" type="slidenum">
              <a:rPr lang="en-US" smtClean="0"/>
              <a:pPr/>
              <a:t>9</a:t>
            </a:fld>
            <a:endParaRPr lang="en-US" dirty="0"/>
          </a:p>
        </p:txBody>
      </p:sp>
      <p:pic>
        <p:nvPicPr>
          <p:cNvPr id="5" name="Picture 4">
            <a:extLst>
              <a:ext uri="{FF2B5EF4-FFF2-40B4-BE49-F238E27FC236}">
                <a16:creationId xmlns:a16="http://schemas.microsoft.com/office/drawing/2014/main" id="{A8DEA2AD-1029-44E6-BB5B-578D730D5376}"/>
              </a:ext>
            </a:extLst>
          </p:cNvPr>
          <p:cNvPicPr>
            <a:picLocks noChangeAspect="1"/>
          </p:cNvPicPr>
          <p:nvPr/>
        </p:nvPicPr>
        <p:blipFill rotWithShape="1">
          <a:blip r:embed="rId2"/>
          <a:srcRect t="3785" r="1924" b="4893"/>
          <a:stretch/>
        </p:blipFill>
        <p:spPr>
          <a:xfrm>
            <a:off x="4624253" y="1262744"/>
            <a:ext cx="4213128" cy="2299687"/>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7727DEEF-6237-42BB-AA58-B7049CCFA580}"/>
              </a:ext>
            </a:extLst>
          </p:cNvPr>
          <p:cNvPicPr>
            <a:picLocks noChangeAspect="1"/>
          </p:cNvPicPr>
          <p:nvPr/>
        </p:nvPicPr>
        <p:blipFill>
          <a:blip r:embed="rId3"/>
          <a:stretch>
            <a:fillRect/>
          </a:stretch>
        </p:blipFill>
        <p:spPr>
          <a:xfrm>
            <a:off x="4777919" y="3802744"/>
            <a:ext cx="3905795" cy="2210108"/>
          </a:xfrm>
          <a:prstGeom prst="rect">
            <a:avLst/>
          </a:prstGeom>
          <a:effectLst>
            <a:reflection blurRad="6350" stA="52000" endA="300" endPos="35000" dir="5400000" sy="-100000" algn="bl" rotWithShape="0"/>
          </a:effectLst>
        </p:spPr>
      </p:pic>
      <p:sp>
        <p:nvSpPr>
          <p:cNvPr id="8" name="TextBox 7">
            <a:extLst>
              <a:ext uri="{FF2B5EF4-FFF2-40B4-BE49-F238E27FC236}">
                <a16:creationId xmlns:a16="http://schemas.microsoft.com/office/drawing/2014/main" id="{D6096A52-99E2-4921-A7CA-5352FD601B53}"/>
              </a:ext>
            </a:extLst>
          </p:cNvPr>
          <p:cNvSpPr txBox="1"/>
          <p:nvPr/>
        </p:nvSpPr>
        <p:spPr>
          <a:xfrm>
            <a:off x="76200" y="6576182"/>
            <a:ext cx="2996393"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UF Health</a:t>
            </a:r>
          </a:p>
        </p:txBody>
      </p:sp>
    </p:spTree>
    <p:extLst>
      <p:ext uri="{BB962C8B-B14F-4D97-AF65-F5344CB8AC3E}">
        <p14:creationId xmlns:p14="http://schemas.microsoft.com/office/powerpoint/2010/main" val="3858942912"/>
      </p:ext>
    </p:extLst>
  </p:cSld>
  <p:clrMapOvr>
    <a:masterClrMapping/>
  </p:clrMapOvr>
</p:sld>
</file>

<file path=ppt/theme/theme1.xml><?xml version="1.0" encoding="utf-8"?>
<a:theme xmlns:a="http://schemas.openxmlformats.org/drawingml/2006/main" name="1_Horizont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EDE0D93286F943B838E36BE470F7A7" ma:contentTypeVersion="0" ma:contentTypeDescription="Create a new document." ma:contentTypeScope="" ma:versionID="5eef7f6020c6f9763cbec2f02f987b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E9884D-28C7-4BB2-A07C-A4AEC547C078}">
  <ds:schemaRefs>
    <ds:schemaRef ds:uri="http://schemas.microsoft.com/sharepoint/v3/contenttype/forms"/>
  </ds:schemaRefs>
</ds:datastoreItem>
</file>

<file path=customXml/itemProps2.xml><?xml version="1.0" encoding="utf-8"?>
<ds:datastoreItem xmlns:ds="http://schemas.openxmlformats.org/officeDocument/2006/customXml" ds:itemID="{6D37847E-162B-4666-9A9C-9ECB16517567}">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8D9FDFB1-73E3-4569-B352-726FFD274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1310</TotalTime>
  <Words>3692</Words>
  <Application>Microsoft Office PowerPoint</Application>
  <PresentationFormat>On-screen Show (4:3)</PresentationFormat>
  <Paragraphs>458</Paragraphs>
  <Slides>57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Calibri</vt:lpstr>
      <vt:lpstr>Garamond</vt:lpstr>
      <vt:lpstr>Georgia</vt:lpstr>
      <vt:lpstr>Wingdings</vt:lpstr>
      <vt:lpstr>1_Horizontal Theme</vt:lpstr>
      <vt:lpstr>Acrobat Document</vt:lpstr>
      <vt:lpstr>The School District of Alachua County, Florida  Certificates of Participation, Series 2020  Ratings Presentation </vt:lpstr>
      <vt:lpstr>Introduction </vt:lpstr>
      <vt:lpstr>Table of Contents </vt:lpstr>
      <vt:lpstr>I. Local Economy</vt:lpstr>
      <vt:lpstr>Local Economy</vt:lpstr>
      <vt:lpstr>Local Economy </vt:lpstr>
      <vt:lpstr>Local Economic Update</vt:lpstr>
      <vt:lpstr>Local Economic Update</vt:lpstr>
      <vt:lpstr>Local Economic Update  </vt:lpstr>
      <vt:lpstr>Local Economic Update – COVID-19 </vt:lpstr>
      <vt:lpstr>Unemployment Rate </vt:lpstr>
      <vt:lpstr>II. The School District of Alachua County</vt:lpstr>
      <vt:lpstr>The District – Strategic Plan</vt:lpstr>
      <vt:lpstr>Organizational Structure </vt:lpstr>
      <vt:lpstr>Academics – Points of Pride</vt:lpstr>
      <vt:lpstr>District Operations</vt:lpstr>
      <vt:lpstr>Food and Nutrition Services </vt:lpstr>
      <vt:lpstr>COVID-19 School Environment</vt:lpstr>
      <vt:lpstr>III. Educational Environment</vt:lpstr>
      <vt:lpstr>School Performance </vt:lpstr>
      <vt:lpstr>College and Career Acceleration </vt:lpstr>
      <vt:lpstr>Graduation Rates </vt:lpstr>
      <vt:lpstr>Education-Minded Community</vt:lpstr>
      <vt:lpstr>Educational Options &amp; Programs</vt:lpstr>
      <vt:lpstr>Alachua eSchool </vt:lpstr>
      <vt:lpstr>Historical Enrollment</vt:lpstr>
      <vt:lpstr>Projected Enrollment </vt:lpstr>
      <vt:lpstr>IV. Financial Update</vt:lpstr>
      <vt:lpstr>Proactive Response to COVID-19 </vt:lpstr>
      <vt:lpstr>School Funding Update</vt:lpstr>
      <vt:lpstr>Operating Budget Update</vt:lpstr>
      <vt:lpstr>Revenue Summary - Operating Budget </vt:lpstr>
      <vt:lpstr>Revenue Summary – Revenue per Student </vt:lpstr>
      <vt:lpstr>Expenditure Summary – Operating Budget</vt:lpstr>
      <vt:lpstr>General Fund Balances</vt:lpstr>
      <vt:lpstr>Unrestricted Fund Balances</vt:lpstr>
      <vt:lpstr>Transfer of 1.5 Mill</vt:lpstr>
      <vt:lpstr>Potential Additional Cost Control Measures</vt:lpstr>
      <vt:lpstr>Workers’ Compensation Rate History </vt:lpstr>
      <vt:lpstr>Self Insured Assessments Amounts Per Year </vt:lpstr>
      <vt:lpstr>OPEB </vt:lpstr>
      <vt:lpstr>Taxable Assessed Property Valuation</vt:lpstr>
      <vt:lpstr>Estimated Taxable Assessed Property Valuation</vt:lpstr>
      <vt:lpstr>Operating Millage – 1 Mill for Schools </vt:lpstr>
      <vt:lpstr>Sales Tax Program </vt:lpstr>
      <vt:lpstr>Facility Projects – 5 Year Projections</vt:lpstr>
      <vt:lpstr>Facility Projects – Elementary Schools </vt:lpstr>
      <vt:lpstr>Facility Projects – Middle / High / Centers </vt:lpstr>
      <vt:lpstr>Lease Payments- COPs Summary</vt:lpstr>
      <vt:lpstr>V. Plan of Finance</vt:lpstr>
      <vt:lpstr>Sales Surtax Upcoming Projects</vt:lpstr>
      <vt:lpstr>Certificates of Participation, Series 2020</vt:lpstr>
      <vt:lpstr>Sales Surtax Coverage</vt:lpstr>
      <vt:lpstr>Estimated COPs Lease Payments</vt:lpstr>
      <vt:lpstr>Financing Schedule </vt:lpstr>
      <vt:lpstr>VI. 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District of Alachua County, Florida  Certificates of Participation, Series 2020  Ratings Presentation</dc:title>
  <dc:creator>Laura Howe</dc:creator>
  <cp:lastModifiedBy>Mimi D Caldwell</cp:lastModifiedBy>
  <cp:revision>57</cp:revision>
  <cp:lastPrinted>2020-05-01T12:33:47Z</cp:lastPrinted>
  <dcterms:created xsi:type="dcterms:W3CDTF">2020-04-26T14:48:25Z</dcterms:created>
  <dcterms:modified xsi:type="dcterms:W3CDTF">2020-05-04T12:07:12Z</dcterms:modified>
</cp:coreProperties>
</file>