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950075" cy="9236075"/>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Gill Sans" panose="020B0604020202020204" charset="0"/>
      <p:regular r:id="rId35"/>
      <p:bold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71" name="Google Shape;171;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79" name="Google Shape;179;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86" name="Google Shape;186;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93" name="Google Shape;193;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99" name="Google Shape;199;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206" name="Google Shape;206;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13" name="Google Shape;213;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20" name="Google Shape;220;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34" name="Google Shape;234;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40" name="Google Shape;240;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0d862fbc7_0_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g2f0d862fbc7_0_1: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31" name="Google Shape;131;g2f0d862fbc7_0_1: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38" name="Google Shape;138;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45" name="Google Shape;145;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52" name="Google Shape;152;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58" name="Google Shape;158;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64" name="Google Shape;164;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Newberry Elementary School</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September 5, 2024</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Mr. Emery Bishop</a:t>
            </a:r>
            <a:endParaRPr sz="1800" b="0" i="0" u="none" strike="noStrike" cap="none" dirty="0">
              <a:solidFill>
                <a:schemeClr val="tx1"/>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75" name="Google Shape;175;p23"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82" name="Google Shape;182;p24"/>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83" name="Google Shape;183;p24"/>
          <p:cNvSpPr txBox="1"/>
          <p:nvPr/>
        </p:nvSpPr>
        <p:spPr>
          <a:xfrm>
            <a:off x="237000" y="1313750"/>
            <a:ext cx="8670000" cy="483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dirty="0">
                <a:solidFill>
                  <a:schemeClr val="dk1"/>
                </a:solidFill>
                <a:latin typeface="Century Gothic"/>
                <a:ea typeface="Century Gothic"/>
                <a:cs typeface="Century Gothic"/>
                <a:sym typeface="Century Gothic"/>
              </a:rPr>
              <a:t>The 2024-2025 formal assessments planned are as follows:</a:t>
            </a: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ELA</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dirty="0">
                <a:solidFill>
                  <a:schemeClr val="dk1"/>
                </a:solidFill>
                <a:latin typeface="Gill Sans"/>
                <a:ea typeface="Gill Sans"/>
                <a:cs typeface="Gill Sans"/>
                <a:sym typeface="Gill Sans"/>
              </a:rPr>
              <a:t> (</a:t>
            </a:r>
            <a:r>
              <a:rPr lang="en-US" sz="1800" b="0" i="0" u="sng" strike="noStrike" cap="none" dirty="0">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sz="1800" b="0" i="0" u="none" strike="noStrike" cap="none" dirty="0">
              <a:solidFill>
                <a:schemeClr val="dk1"/>
              </a:solidFill>
              <a:highlight>
                <a:srgbClr val="FFFF00"/>
              </a:highlight>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dirty="0">
                <a:solidFill>
                  <a:schemeClr val="dk1"/>
                </a:solidFill>
                <a:latin typeface="Gill Sans"/>
                <a:ea typeface="Gill Sans"/>
                <a:cs typeface="Gill Sans"/>
                <a:sym typeface="Gill Sans"/>
              </a:rPr>
              <a:t>three times per year – 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DIBELS</a:t>
            </a:r>
            <a:r>
              <a:rPr lang="en-US" sz="1800" b="0" i="0" u="none" strike="noStrike" cap="none" dirty="0">
                <a:solidFill>
                  <a:schemeClr val="dk1"/>
                </a:solidFill>
                <a:latin typeface="Arial"/>
                <a:ea typeface="Arial"/>
                <a:cs typeface="Arial"/>
                <a:sym typeface="Arial"/>
              </a:rPr>
              <a:t> (ALL students in grades K-5, three times per year--beginning,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2-5,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(Benchmark Advance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Mat</a:t>
            </a:r>
            <a:r>
              <a:rPr lang="en-US" sz="1800" b="1" dirty="0">
                <a:solidFill>
                  <a:schemeClr val="dk1"/>
                </a:solidFill>
              </a:rPr>
              <a:t>h</a:t>
            </a:r>
            <a:endParaRPr sz="1800" b="1" dirty="0">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K-5,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(Go Math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3-5 Science </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3-5,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(HMH Science Assessments)</a:t>
            </a:r>
            <a:endParaRPr sz="18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dirty="0">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The ESSA law requires that all Title I schools and families work together.  </a:t>
            </a:r>
            <a:endParaRPr sz="2000" i="0" u="none" strike="noStrike" cap="none" dirty="0">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How we work together is listed in our Beginning of School Packet:</a:t>
            </a:r>
            <a:endParaRPr sz="2000" i="0" u="none" strike="noStrike" cap="none" dirty="0">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District Parent-Family Engagement Plan</a:t>
            </a:r>
            <a:endParaRPr sz="2000" i="0" u="none" strike="noStrike" cap="none" dirty="0">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School Level Parent &amp; Family Involvement Plan</a:t>
            </a:r>
            <a:endParaRPr sz="2000" i="0" u="none" strike="noStrike" cap="none" dirty="0">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Home-School Compact</a:t>
            </a:r>
            <a:endParaRPr sz="2000" i="0" u="none" strike="noStrike" cap="none" dirty="0">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Will be addressed during classroom visitations and Parent-Teacher Conferences</a:t>
            </a:r>
            <a:endParaRPr sz="2000" i="0" u="none" strike="noStrike" cap="none" dirty="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dirty="0">
                <a:solidFill>
                  <a:schemeClr val="dk1"/>
                </a:solidFill>
                <a:latin typeface="Calibri"/>
                <a:ea typeface="Calibri"/>
                <a:cs typeface="Calibri"/>
                <a:sym typeface="Calibri"/>
              </a:rPr>
              <a:t>School Improvement Plan</a:t>
            </a:r>
            <a:endParaRPr sz="2200" dirty="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dirty="0">
                <a:solidFill>
                  <a:schemeClr val="dk1"/>
                </a:solidFill>
                <a:latin typeface="Calibri"/>
                <a:ea typeface="Calibri"/>
                <a:cs typeface="Calibri"/>
                <a:sym typeface="Calibri"/>
              </a:rPr>
              <a:t>Title I </a:t>
            </a:r>
            <a:r>
              <a:rPr lang="en-US" sz="2200" i="0" u="none" strike="noStrike" cap="none" dirty="0">
                <a:solidFill>
                  <a:schemeClr val="dk1"/>
                </a:solidFill>
                <a:latin typeface="Calibri"/>
                <a:ea typeface="Calibri"/>
                <a:cs typeface="Calibri"/>
                <a:sym typeface="Calibri"/>
              </a:rPr>
              <a:t>School</a:t>
            </a:r>
            <a:r>
              <a:rPr lang="en-US" sz="2200" dirty="0">
                <a:solidFill>
                  <a:schemeClr val="dk1"/>
                </a:solidFill>
                <a:latin typeface="Calibri"/>
                <a:ea typeface="Calibri"/>
                <a:cs typeface="Calibri"/>
                <a:sym typeface="Calibri"/>
              </a:rPr>
              <a:t>w</a:t>
            </a:r>
            <a:r>
              <a:rPr lang="en-US" sz="2200" i="0" u="none" strike="noStrike" cap="none" dirty="0">
                <a:solidFill>
                  <a:schemeClr val="dk1"/>
                </a:solidFill>
                <a:latin typeface="Calibri"/>
                <a:ea typeface="Calibri"/>
                <a:cs typeface="Calibri"/>
                <a:sym typeface="Calibri"/>
              </a:rPr>
              <a:t>ide Plan </a:t>
            </a:r>
            <a:endParaRPr sz="2200" i="0" u="none" strike="noStrike" cap="none" dirty="0">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000" i="0" u="none" strike="noStrike" cap="none" dirty="0">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a:t>
            </a:r>
            <a:r>
              <a:rPr lang="en-US" sz="2900" i="0" u="none" strike="noStrike" cap="none" dirty="0">
                <a:solidFill>
                  <a:schemeClr val="tx1"/>
                </a:solidFill>
                <a:latin typeface="Calibri"/>
                <a:ea typeface="Calibri"/>
                <a:cs typeface="Calibri"/>
                <a:sym typeface="Calibri"/>
              </a:rPr>
              <a:t>the media center.</a:t>
            </a:r>
            <a:endParaRPr sz="1900" i="0" u="none" strike="noStrike" cap="none" dirty="0">
              <a:solidFill>
                <a:schemeClr val="tx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check-out are:</a:t>
            </a:r>
            <a:endParaRPr sz="1900" i="0" u="none" strike="noStrike" cap="none" dirty="0">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1800" i="0" u="none" strike="noStrike" cap="none" dirty="0">
                <a:solidFill>
                  <a:schemeClr val="tx1"/>
                </a:solidFill>
                <a:latin typeface="Calibri"/>
                <a:ea typeface="Calibri"/>
                <a:cs typeface="Calibri"/>
                <a:sym typeface="Calibri"/>
              </a:rPr>
              <a:t>Reading resources (including games, sorts, and books) </a:t>
            </a:r>
          </a:p>
          <a:p>
            <a:pPr marL="384048" marR="0" lvl="1" indent="-189230" algn="l" rtl="0">
              <a:spcBef>
                <a:spcPts val="560"/>
              </a:spcBef>
              <a:spcAft>
                <a:spcPts val="0"/>
              </a:spcAft>
              <a:buClr>
                <a:schemeClr val="dk2"/>
              </a:buClr>
              <a:buSzPts val="2900"/>
              <a:buFont typeface="Calibri"/>
              <a:buChar char="•"/>
            </a:pPr>
            <a:r>
              <a:rPr lang="en-US" sz="1800" dirty="0">
                <a:solidFill>
                  <a:schemeClr val="tx1"/>
                </a:solidFill>
                <a:latin typeface="Calibri"/>
                <a:ea typeface="Calibri"/>
                <a:cs typeface="Calibri"/>
                <a:sym typeface="Calibri"/>
              </a:rPr>
              <a:t>Math activities for practice at home</a:t>
            </a:r>
          </a:p>
          <a:p>
            <a:pPr marL="384048" marR="0" lvl="1" indent="-189230" algn="l" rtl="0">
              <a:spcBef>
                <a:spcPts val="560"/>
              </a:spcBef>
              <a:spcAft>
                <a:spcPts val="0"/>
              </a:spcAft>
              <a:buClr>
                <a:schemeClr val="dk2"/>
              </a:buClr>
              <a:buSzPts val="2900"/>
              <a:buFont typeface="Calibri"/>
              <a:buChar char="•"/>
            </a:pPr>
            <a:r>
              <a:rPr lang="en-US" sz="1800" i="0" u="none" strike="noStrike" cap="none" dirty="0">
                <a:solidFill>
                  <a:schemeClr val="tx1"/>
                </a:solidFill>
                <a:latin typeface="Calibri"/>
                <a:ea typeface="Calibri"/>
                <a:cs typeface="Calibri"/>
                <a:sym typeface="Calibri"/>
              </a:rPr>
              <a:t>Resources for ESOL students and Families</a:t>
            </a:r>
            <a:endParaRPr sz="1800" i="0" u="none" strike="noStrike" cap="none" dirty="0">
              <a:solidFill>
                <a:schemeClr val="tx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1800" i="0" u="none" strike="noStrike" cap="none" dirty="0">
              <a:solidFill>
                <a:schemeClr val="tx1"/>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16" name="Google Shape;216;p29"/>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31" name="Google Shape;231;p31"/>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7" name="Google Shape;237;p32"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with the highest concentrations of poverty</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educational goals.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b="1">
                <a:solidFill>
                  <a:schemeClr val="dk1"/>
                </a:solidFill>
                <a:latin typeface="Calibri"/>
                <a:ea typeface="Calibri"/>
                <a:cs typeface="Calibri"/>
                <a:sym typeface="Calibri"/>
              </a:rPr>
              <a:t>The purpose of Title I,</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the educators of Alachua County,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in partnership with families and caregivers,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is to ensure that all students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have a fair and equitable opportunity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obtain a high-quality education.</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Our mission, in tandem with parents and guardians,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 is to support students to reach for academic excellence</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to prepare them for lifelong success.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This educational team, together, manages resources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facilitates activities that help students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attain high levels of scholastic proficiency and achievement</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while also fostering their full potential and overall development.</a:t>
            </a:r>
            <a:endParaRPr sz="1900" b="1">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a:t>
            </a:r>
            <a:r>
              <a:rPr lang="en-US" sz="2400" b="0" i="0" u="none" strike="noStrike" cap="none" dirty="0">
                <a:solidFill>
                  <a:schemeClr val="tx1"/>
                </a:solidFill>
                <a:latin typeface="Trebuchet MS"/>
                <a:ea typeface="Trebuchet MS"/>
                <a:cs typeface="Trebuchet MS"/>
                <a:sym typeface="Trebuchet MS"/>
              </a:rPr>
              <a:t>school wide </a:t>
            </a:r>
            <a:r>
              <a:rPr lang="en-US" sz="2400" b="0" i="0" u="none" strike="noStrike" cap="none" dirty="0">
                <a:latin typeface="Trebuchet MS"/>
                <a:ea typeface="Trebuchet MS"/>
                <a:cs typeface="Trebuchet MS"/>
                <a:sym typeface="Trebuchet MS"/>
              </a:rPr>
              <a:t>program.</a:t>
            </a:r>
            <a:r>
              <a:rPr lang="en-US" sz="2400" b="0" i="0" u="none" strike="noStrike" cap="none" dirty="0">
                <a:solidFill>
                  <a:srgbClr val="FF0000"/>
                </a:solidFill>
                <a:latin typeface="Trebuchet MS"/>
                <a:ea typeface="Trebuchet MS"/>
                <a:cs typeface="Trebuchet MS"/>
                <a:sym typeface="Trebuchet MS"/>
              </a:rPr>
              <a:t>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a:t>
            </a:r>
            <a:r>
              <a:rPr lang="en-US" sz="2700" i="0" u="none" strike="noStrike" cap="none" dirty="0">
                <a:solidFill>
                  <a:schemeClr val="tx1"/>
                </a:solidFill>
                <a:latin typeface="Calibri"/>
                <a:ea typeface="Calibri"/>
                <a:cs typeface="Calibri"/>
                <a:sym typeface="Calibri"/>
              </a:rPr>
              <a:t>Parent &amp; Family Engagement corner in the media center.</a:t>
            </a:r>
            <a:endParaRPr sz="2100" i="0" u="none" strike="noStrike" cap="none" dirty="0">
              <a:solidFill>
                <a:schemeClr val="tx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chemeClr val="hlink"/>
                </a:solidFill>
                <a:highlight>
                  <a:srgbClr val="FFFF00"/>
                </a:highlight>
                <a:latin typeface="Calibri"/>
                <a:ea typeface="Calibri"/>
                <a:cs typeface="Calibri"/>
                <a:sym typeface="Calibri"/>
                <a:hlinkClick r:id="rId3"/>
              </a:rPr>
              <a:t>www.fldoe.org/bii/curriculum/sss/ </a:t>
            </a:r>
            <a:endParaRPr sz="2200" i="0" u="none" strike="noStrike" cap="non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3156</Words>
  <Application>Microsoft Office PowerPoint</Application>
  <PresentationFormat>On-screen Show (4:3)</PresentationFormat>
  <Paragraphs>331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Gill Sans</vt:lpstr>
      <vt:lpstr>Calibri</vt:lpstr>
      <vt:lpstr>Arial</vt:lpstr>
      <vt:lpstr>Trebuchet MS</vt:lpstr>
      <vt:lpstr>Century Gothic</vt:lpstr>
      <vt:lpstr>Comic Sans MS</vt:lpstr>
      <vt:lpstr>Noto Sans Symbols</vt:lpstr>
      <vt:lpstr>Gallery</vt:lpstr>
      <vt:lpstr>PowerPoint Presentation</vt:lpstr>
      <vt:lpstr>   AGENDA</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S Mitchell</dc:creator>
  <cp:lastModifiedBy>Tania Y Roland</cp:lastModifiedBy>
  <cp:revision>6</cp:revision>
  <cp:lastPrinted>2024-08-28T13:37:54Z</cp:lastPrinted>
  <dcterms:modified xsi:type="dcterms:W3CDTF">2024-11-19T18:51:57Z</dcterms:modified>
</cp:coreProperties>
</file>