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2"/>
  </p:notesMasterIdLst>
  <p:sldIdLst>
    <p:sldId id="256" r:id="rId2"/>
    <p:sldId id="270" r:id="rId3"/>
    <p:sldId id="273" r:id="rId4"/>
    <p:sldId id="272" r:id="rId5"/>
    <p:sldId id="271" r:id="rId6"/>
    <p:sldId id="260" r:id="rId7"/>
    <p:sldId id="259" r:id="rId8"/>
    <p:sldId id="258" r:id="rId9"/>
    <p:sldId id="257" r:id="rId10"/>
    <p:sldId id="265" r:id="rId11"/>
    <p:sldId id="268" r:id="rId12"/>
    <p:sldId id="266" r:id="rId13"/>
    <p:sldId id="261" r:id="rId14"/>
    <p:sldId id="263" r:id="rId15"/>
    <p:sldId id="269" r:id="rId16"/>
    <p:sldId id="278" r:id="rId17"/>
    <p:sldId id="274" r:id="rId18"/>
    <p:sldId id="276" r:id="rId19"/>
    <p:sldId id="275" r:id="rId20"/>
    <p:sldId id="277" r:id="rId2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55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52" y="0"/>
            <a:ext cx="3037254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8CC45-7753-49B9-B5F1-12BDDC2E2EA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44861"/>
            <a:ext cx="5607363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255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52" y="8772669"/>
            <a:ext cx="3037254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02531-0067-4FF1-8AB0-BC09DCCB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6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02531-0067-4FF1-8AB0-BC09DCCBDF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7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02531-0067-4FF1-8AB0-BC09DCCBDF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ED3EEC-618E-4D01-9ACF-F2C4D3AED1C8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17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5B30-EB48-49D2-B9EB-E2A7E8961A10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B95-B809-4120-9AE6-204CA123254F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8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462E-CD75-4F7C-8CF5-C9F338745488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2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07DC-4F65-43A2-BC74-63A9413158AE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9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A222-A929-451F-B603-1B265665DD95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5D11-DE16-4E24-934E-FF93D7C7C54E}" type="datetime1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6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3509-ECDA-4BB1-A89A-B748625BE3CB}" type="datetime1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5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FFFF-FD48-479B-8D0C-A5D7D09AC391}" type="datetime1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09B2-8FDD-4A9E-A8D7-13A2048C3F27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6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AE20-6222-4069-BF5D-F1B52BBF6E3A}" type="datetime1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26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8E049C-D771-4F06-9244-A7E41B1D46FF}" type="datetime1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9D085-7DA6-495E-BAC1-BBB532B2648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66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5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6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7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8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9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0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1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Growth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280617"/>
              </p:ext>
            </p:extLst>
          </p:nvPr>
        </p:nvGraphicFramePr>
        <p:xfrm>
          <a:off x="1565275" y="1758950"/>
          <a:ext cx="8048625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Worksheet" r:id="rId5" imgW="4210022" imgH="1914570" progId="Excel.Sheet.8">
                  <p:embed/>
                </p:oleObj>
              </mc:Choice>
              <mc:Fallback>
                <p:oleObj name="Worksheet" r:id="rId5" imgW="4210022" imgH="191457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5275" y="1758950"/>
                        <a:ext cx="8048625" cy="366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9</a:t>
            </a:fld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3038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Unit Adjustments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57673"/>
              </p:ext>
            </p:extLst>
          </p:nvPr>
        </p:nvGraphicFramePr>
        <p:xfrm>
          <a:off x="2141482" y="1918211"/>
          <a:ext cx="4532312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Worksheet" r:id="rId4" imgW="3143267" imgH="2895480" progId="Excel.Sheet.8">
                  <p:embed/>
                </p:oleObj>
              </mc:Choice>
              <mc:Fallback>
                <p:oleObj name="Worksheet" r:id="rId4" imgW="3143267" imgH="28954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1482" y="1918211"/>
                        <a:ext cx="4532312" cy="417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10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9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Staffing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522716"/>
              </p:ext>
            </p:extLst>
          </p:nvPr>
        </p:nvGraphicFramePr>
        <p:xfrm>
          <a:off x="1009650" y="1860550"/>
          <a:ext cx="8129588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Worksheet" r:id="rId4" imgW="4552821" imgH="2133540" progId="Excel.Sheet.8">
                  <p:embed/>
                </p:oleObj>
              </mc:Choice>
              <mc:Fallback>
                <p:oleObj name="Worksheet" r:id="rId4" imgW="4552821" imgH="21335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650" y="1860550"/>
                        <a:ext cx="8129588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11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879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Manual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Behavioral Resource Teachers added back to Elementary and High Springs.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Curriculum Resource Aides removed at Elementary and High Springs.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Student Services removed from Elementary over 700.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Horizon Removed.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Elementary AP moved to 11 month.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Middle With 700 or more with F &amp; R Lunch Direct Certifications gets a second       	11-month AP.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Zoning Department changed to Office of Student Assignment.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DROP Units reduced to 10.53.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12</a:t>
            </a:fld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27444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416998"/>
              </p:ext>
            </p:extLst>
          </p:nvPr>
        </p:nvGraphicFramePr>
        <p:xfrm>
          <a:off x="1422400" y="2090738"/>
          <a:ext cx="7699375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Worksheet" r:id="rId4" imgW="4781623" imgH="1914570" progId="Excel.Sheet.8">
                  <p:embed/>
                </p:oleObj>
              </mc:Choice>
              <mc:Fallback>
                <p:oleObj name="Worksheet" r:id="rId4" imgW="4781623" imgH="191457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2400" y="2090738"/>
                        <a:ext cx="7699375" cy="308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13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755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outstanding 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000" dirty="0" smtClean="0"/>
              <a:t>FRS Rates- Estimated $300k increase for 2016-17</a:t>
            </a:r>
          </a:p>
          <a:p>
            <a:r>
              <a:rPr lang="en-US" sz="3000" dirty="0" smtClean="0"/>
              <a:t>Fuel Cost</a:t>
            </a:r>
          </a:p>
          <a:p>
            <a:r>
              <a:rPr lang="en-US" sz="3000" dirty="0" smtClean="0"/>
              <a:t>Health Insurance Renewal</a:t>
            </a:r>
          </a:p>
          <a:p>
            <a:r>
              <a:rPr lang="en-US" sz="3000" dirty="0" smtClean="0"/>
              <a:t>Property Casualty Insurance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14</a:t>
            </a:fld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3238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96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Plan- Lake Forest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16</a:t>
            </a:fld>
            <a:endParaRPr lang="en-US" sz="15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9707"/>
              </p:ext>
            </p:extLst>
          </p:nvPr>
        </p:nvGraphicFramePr>
        <p:xfrm>
          <a:off x="1023938" y="2071688"/>
          <a:ext cx="94488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4" imgW="6248445" imgH="2676510" progId="Excel.Sheet.8">
                  <p:embed/>
                </p:oleObj>
              </mc:Choice>
              <mc:Fallback>
                <p:oleObj name="Worksheet" r:id="rId4" imgW="6248445" imgH="26765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3938" y="2071688"/>
                        <a:ext cx="9448800" cy="404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825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Plan- Metcalfe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17</a:t>
            </a:fld>
            <a:endParaRPr lang="en-US" sz="15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235414"/>
              </p:ext>
            </p:extLst>
          </p:nvPr>
        </p:nvGraphicFramePr>
        <p:xfrm>
          <a:off x="1023938" y="2071688"/>
          <a:ext cx="94488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6248445" imgH="2676510" progId="Excel.Sheet.8">
                  <p:embed/>
                </p:oleObj>
              </mc:Choice>
              <mc:Fallback>
                <p:oleObj name="Worksheet" r:id="rId4" imgW="6248445" imgH="26765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3938" y="2071688"/>
                        <a:ext cx="9448800" cy="404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403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Plan- Rawlings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18</a:t>
            </a:fld>
            <a:endParaRPr lang="en-US" sz="15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281364"/>
              </p:ext>
            </p:extLst>
          </p:nvPr>
        </p:nvGraphicFramePr>
        <p:xfrm>
          <a:off x="1023938" y="2071688"/>
          <a:ext cx="94488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4" imgW="6248445" imgH="2676510" progId="Excel.Sheet.8">
                  <p:embed/>
                </p:oleObj>
              </mc:Choice>
              <mc:Fallback>
                <p:oleObj name="Worksheet" r:id="rId4" imgW="6248445" imgH="26765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3938" y="2071688"/>
                        <a:ext cx="9448800" cy="404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93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/>
              <a:t> Charter Capital Outlay, and Best and Brightest unresolved.</a:t>
            </a:r>
          </a:p>
          <a:p>
            <a:pPr lvl="1"/>
            <a:r>
              <a:rPr lang="en-US" sz="3200" dirty="0" smtClean="0"/>
              <a:t> House </a:t>
            </a:r>
            <a:r>
              <a:rPr lang="en-US" sz="3200" dirty="0"/>
              <a:t>and Senate are currently in Budget Conference.</a:t>
            </a:r>
          </a:p>
          <a:p>
            <a:pPr lvl="1"/>
            <a:r>
              <a:rPr lang="en-US" sz="3200" dirty="0" smtClean="0"/>
              <a:t> Tentatively agreed upon a 1% increase in FEFP Funding, which would mean an estimated 3.8 Million increase. </a:t>
            </a:r>
          </a:p>
          <a:p>
            <a:pPr lvl="1"/>
            <a:r>
              <a:rPr lang="en-US" sz="3200" dirty="0" smtClean="0"/>
              <a:t> Increase </a:t>
            </a:r>
            <a:r>
              <a:rPr lang="en-US" sz="3200" dirty="0"/>
              <a:t>in funding coming from State, not Local Taxpayers.</a:t>
            </a:r>
          </a:p>
          <a:p>
            <a:pPr lvl="1"/>
            <a:r>
              <a:rPr lang="en-US" sz="3200" dirty="0" smtClean="0"/>
              <a:t> March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Deadline to have budget on the table </a:t>
            </a:r>
          </a:p>
          <a:p>
            <a:pPr marL="128016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(72-hour rule).</a:t>
            </a:r>
          </a:p>
          <a:p>
            <a:pPr lvl="1"/>
            <a:r>
              <a:rPr lang="en-US" sz="3200" dirty="0" smtClean="0"/>
              <a:t> March </a:t>
            </a:r>
            <a:r>
              <a:rPr lang="en-US" sz="3200" dirty="0"/>
              <a:t>11</a:t>
            </a:r>
            <a:r>
              <a:rPr lang="en-US" sz="3200" baseline="30000" dirty="0"/>
              <a:t>th</a:t>
            </a:r>
            <a:r>
              <a:rPr lang="en-US" sz="3200" dirty="0"/>
              <a:t> Regular Session Ends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 Potential of Governor Veto.</a:t>
            </a:r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</a:t>
            </a:fld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8945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Plan- Combined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19</a:t>
            </a:fld>
            <a:endParaRPr lang="en-US" sz="15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07216"/>
              </p:ext>
            </p:extLst>
          </p:nvPr>
        </p:nvGraphicFramePr>
        <p:xfrm>
          <a:off x="1539875" y="2356023"/>
          <a:ext cx="7180263" cy="3229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4" imgW="5010156" imgH="1238220" progId="Excel.Sheet.8">
                  <p:embed/>
                </p:oleObj>
              </mc:Choice>
              <mc:Fallback>
                <p:oleObj name="Worksheet" r:id="rId4" imgW="5010156" imgH="123822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9875" y="2356023"/>
                        <a:ext cx="7180263" cy="3229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83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FEFP Proposal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2</a:t>
            </a:fld>
            <a:endParaRPr lang="en-US" sz="150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742947"/>
              </p:ext>
            </p:extLst>
          </p:nvPr>
        </p:nvGraphicFramePr>
        <p:xfrm>
          <a:off x="1243915" y="2084388"/>
          <a:ext cx="6047474" cy="432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Worksheet" r:id="rId4" imgW="3162176" imgH="2438370" progId="Excel.Sheet.8">
                  <p:embed/>
                </p:oleObj>
              </mc:Choice>
              <mc:Fallback>
                <p:oleObj name="Worksheet" r:id="rId4" imgW="3162176" imgH="243837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3915" y="2084388"/>
                        <a:ext cx="6047474" cy="432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04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 Capital Outlay – House Version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3</a:t>
            </a:fld>
            <a:endParaRPr lang="en-US" sz="150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802512"/>
              </p:ext>
            </p:extLst>
          </p:nvPr>
        </p:nvGraphicFramePr>
        <p:xfrm>
          <a:off x="1541394" y="2210463"/>
          <a:ext cx="8135343" cy="365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Worksheet" r:id="rId4" imgW="5210054" imgH="2409750" progId="Excel.Sheet.8">
                  <p:embed/>
                </p:oleObj>
              </mc:Choice>
              <mc:Fallback>
                <p:oleObj name="Worksheet" r:id="rId4" imgW="5210054" imgH="24097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1394" y="2210463"/>
                        <a:ext cx="8135343" cy="365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37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Staffing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4</a:t>
            </a:fld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29495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Funding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33043"/>
              </p:ext>
            </p:extLst>
          </p:nvPr>
        </p:nvGraphicFramePr>
        <p:xfrm>
          <a:off x="665219" y="1916264"/>
          <a:ext cx="10783887" cy="423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Worksheet" r:id="rId5" imgW="9086732" imgH="1914570" progId="Excel.Sheet.8">
                  <p:embed/>
                </p:oleObj>
              </mc:Choice>
              <mc:Fallback>
                <p:oleObj name="Worksheet" r:id="rId5" imgW="9086732" imgH="191457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219" y="1916264"/>
                        <a:ext cx="10783887" cy="4230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5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486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Resource Teachers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778653"/>
              </p:ext>
            </p:extLst>
          </p:nvPr>
        </p:nvGraphicFramePr>
        <p:xfrm>
          <a:off x="1398373" y="1690688"/>
          <a:ext cx="9113108" cy="486663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055644"/>
                <a:gridCol w="801456"/>
                <a:gridCol w="2256974"/>
                <a:gridCol w="1999034"/>
              </a:tblGrid>
              <a:tr h="406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per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r>
                        <a:rPr lang="en-US" baseline="0" dirty="0" smtClean="0"/>
                        <a:t> Impact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Behavioral</a:t>
                      </a:r>
                      <a:r>
                        <a:rPr lang="en-US" baseline="0" dirty="0" smtClean="0"/>
                        <a:t>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$61,438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$1,413,074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CRT</a:t>
                      </a:r>
                      <a:r>
                        <a:rPr lang="en-US" baseline="0" dirty="0" smtClean="0"/>
                        <a:t> Aides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22,958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(505,076)</a:t>
                      </a:r>
                      <a:endParaRPr lang="en-US" dirty="0"/>
                    </a:p>
                  </a:txBody>
                  <a:tcPr/>
                </a:tc>
              </a:tr>
              <a:tr h="400454">
                <a:tc>
                  <a:txBody>
                    <a:bodyPr/>
                    <a:lstStyle/>
                    <a:p>
                      <a:r>
                        <a:rPr lang="en-US" dirty="0" smtClean="0"/>
                        <a:t>BRT Supplement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(55,062)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Drop Out Prevention</a:t>
                      </a:r>
                      <a:r>
                        <a:rPr lang="en-US" baseline="0" dirty="0" smtClean="0"/>
                        <a:t>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(355,200)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Services Elementary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(149,898)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AP to 11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(130,900)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IB Coordinator paid</a:t>
                      </a:r>
                      <a:r>
                        <a:rPr lang="en-US" baseline="0" dirty="0" smtClean="0"/>
                        <a:t> by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78,834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(78,834)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EHS</a:t>
                      </a:r>
                      <a:r>
                        <a:rPr lang="en-US" baseline="0" dirty="0" smtClean="0"/>
                        <a:t> Supplemental paid by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(59,200)</a:t>
                      </a:r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 </a:t>
                      </a:r>
                      <a:r>
                        <a:rPr lang="en-US" dirty="0" err="1" smtClean="0"/>
                        <a:t>Coord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paid by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62,599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(62,599)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GHS Supplemental paid by 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(59,200)</a:t>
                      </a:r>
                      <a:endParaRPr lang="en-US" dirty="0"/>
                    </a:p>
                  </a:txBody>
                  <a:tcPr/>
                </a:tc>
              </a:tr>
              <a:tr h="406016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Budget Impact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($42,895)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6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3116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Administrative Team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7</a:t>
            </a:fld>
            <a:endParaRPr lang="en-US" sz="1500" dirty="0"/>
          </a:p>
        </p:txBody>
      </p:sp>
      <p:sp>
        <p:nvSpPr>
          <p:cNvPr id="6" name="Rectangle 5"/>
          <p:cNvSpPr/>
          <p:nvPr/>
        </p:nvSpPr>
        <p:spPr>
          <a:xfrm>
            <a:off x="611954" y="2021262"/>
            <a:ext cx="2781695" cy="43142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2014-15 School Year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1954" y="3906325"/>
            <a:ext cx="1179137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BRT</a:t>
            </a:r>
          </a:p>
          <a:p>
            <a:pPr algn="ctr"/>
            <a:r>
              <a:rPr lang="en-US" sz="1500" dirty="0" smtClean="0"/>
              <a:t>$59,171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62718" y="2009702"/>
            <a:ext cx="2781696" cy="4314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2015-16 School Year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3480" y="1809231"/>
            <a:ext cx="2789820" cy="6507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Proposed</a:t>
            </a:r>
          </a:p>
          <a:p>
            <a:pPr algn="ctr"/>
            <a:r>
              <a:rPr lang="en-US" dirty="0" smtClean="0"/>
              <a:t>2016-17 School Year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77028" y="5259059"/>
            <a:ext cx="1251411" cy="730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BRT</a:t>
            </a:r>
          </a:p>
          <a:p>
            <a:pPr algn="ctr"/>
            <a:r>
              <a:rPr lang="en-US" sz="1500" dirty="0" smtClean="0"/>
              <a:t>$59,171</a:t>
            </a:r>
          </a:p>
        </p:txBody>
      </p:sp>
      <p:sp>
        <p:nvSpPr>
          <p:cNvPr id="16" name="Down Arrow Callout 15"/>
          <p:cNvSpPr/>
          <p:nvPr/>
        </p:nvSpPr>
        <p:spPr>
          <a:xfrm>
            <a:off x="611954" y="2677212"/>
            <a:ext cx="2781696" cy="1124209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</a:p>
          <a:p>
            <a:pPr algn="ctr"/>
            <a:r>
              <a:rPr lang="en-US" sz="1500" dirty="0" smtClean="0"/>
              <a:t>$98,300</a:t>
            </a:r>
            <a:endParaRPr lang="en-US" sz="1500" dirty="0"/>
          </a:p>
        </p:txBody>
      </p:sp>
      <p:sp>
        <p:nvSpPr>
          <p:cNvPr id="19" name="Down Arrow Callout 18"/>
          <p:cNvSpPr/>
          <p:nvPr/>
        </p:nvSpPr>
        <p:spPr>
          <a:xfrm>
            <a:off x="2214510" y="3906325"/>
            <a:ext cx="1179140" cy="1403893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</a:t>
            </a:r>
          </a:p>
          <a:p>
            <a:pPr algn="ctr"/>
            <a:r>
              <a:rPr lang="en-US" sz="1500" dirty="0" smtClean="0"/>
              <a:t>$60,312</a:t>
            </a:r>
            <a:endParaRPr lang="en-US" sz="1500" dirty="0"/>
          </a:p>
        </p:txBody>
      </p:sp>
      <p:sp>
        <p:nvSpPr>
          <p:cNvPr id="20" name="Rectangle 19"/>
          <p:cNvSpPr/>
          <p:nvPr/>
        </p:nvSpPr>
        <p:spPr>
          <a:xfrm>
            <a:off x="2214512" y="5503017"/>
            <a:ext cx="1179137" cy="54219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 Aide</a:t>
            </a:r>
          </a:p>
          <a:p>
            <a:pPr algn="ctr"/>
            <a:r>
              <a:rPr lang="en-US" sz="1500" dirty="0" smtClean="0"/>
              <a:t>$22,960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162718" y="2677212"/>
            <a:ext cx="2781696" cy="1124209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</a:p>
          <a:p>
            <a:pPr algn="ctr"/>
            <a:r>
              <a:rPr lang="en-US" sz="1500" dirty="0" smtClean="0"/>
              <a:t>$98,300</a:t>
            </a:r>
            <a:endParaRPr lang="en-US" sz="1500" dirty="0"/>
          </a:p>
        </p:txBody>
      </p:sp>
      <p:sp>
        <p:nvSpPr>
          <p:cNvPr id="22" name="Down Arrow Callout 21"/>
          <p:cNvSpPr/>
          <p:nvPr/>
        </p:nvSpPr>
        <p:spPr>
          <a:xfrm>
            <a:off x="7702088" y="2714769"/>
            <a:ext cx="2801292" cy="1124209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</a:p>
          <a:p>
            <a:pPr algn="ctr"/>
            <a:r>
              <a:rPr lang="en-US" sz="1500" dirty="0" smtClean="0"/>
              <a:t>$98,300</a:t>
            </a:r>
            <a:endParaRPr lang="en-US" sz="1500" dirty="0"/>
          </a:p>
        </p:txBody>
      </p:sp>
      <p:sp>
        <p:nvSpPr>
          <p:cNvPr id="23" name="Down Arrow Callout 22"/>
          <p:cNvSpPr/>
          <p:nvPr/>
        </p:nvSpPr>
        <p:spPr>
          <a:xfrm>
            <a:off x="4441694" y="3949767"/>
            <a:ext cx="2271861" cy="1124209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Assistant Principal</a:t>
            </a:r>
          </a:p>
          <a:p>
            <a:pPr algn="ctr"/>
            <a:r>
              <a:rPr lang="en-US" sz="1500" dirty="0" smtClean="0"/>
              <a:t>$83,811</a:t>
            </a:r>
            <a:endParaRPr lang="en-US" sz="1500" dirty="0"/>
          </a:p>
        </p:txBody>
      </p:sp>
      <p:sp>
        <p:nvSpPr>
          <p:cNvPr id="24" name="Rectangle 23"/>
          <p:cNvSpPr/>
          <p:nvPr/>
        </p:nvSpPr>
        <p:spPr>
          <a:xfrm>
            <a:off x="4194733" y="5222323"/>
            <a:ext cx="1179137" cy="737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 Aide</a:t>
            </a:r>
          </a:p>
          <a:p>
            <a:pPr algn="ctr"/>
            <a:r>
              <a:rPr lang="en-US" sz="1500" dirty="0" smtClean="0"/>
              <a:t>$22,960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65275" y="5222323"/>
            <a:ext cx="1179137" cy="737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Services</a:t>
            </a:r>
          </a:p>
          <a:p>
            <a:pPr algn="ctr"/>
            <a:r>
              <a:rPr lang="en-US" sz="1500" dirty="0" smtClean="0"/>
              <a:t>$21,414</a:t>
            </a:r>
          </a:p>
        </p:txBody>
      </p:sp>
      <p:sp>
        <p:nvSpPr>
          <p:cNvPr id="26" name="Down Arrow Callout 25"/>
          <p:cNvSpPr/>
          <p:nvPr/>
        </p:nvSpPr>
        <p:spPr>
          <a:xfrm>
            <a:off x="7999798" y="4016308"/>
            <a:ext cx="2205872" cy="1124209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Assistant Principal</a:t>
            </a:r>
          </a:p>
          <a:p>
            <a:pPr algn="ctr"/>
            <a:r>
              <a:rPr lang="en-US" sz="1500" dirty="0" smtClean="0"/>
              <a:t>$77,861</a:t>
            </a:r>
            <a:endParaRPr lang="en-US" sz="1500" dirty="0"/>
          </a:p>
        </p:txBody>
      </p:sp>
      <p:sp>
        <p:nvSpPr>
          <p:cNvPr id="28" name="Rectangle 27"/>
          <p:cNvSpPr/>
          <p:nvPr/>
        </p:nvSpPr>
        <p:spPr>
          <a:xfrm>
            <a:off x="611954" y="6238007"/>
            <a:ext cx="2781695" cy="54761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Cost: $240,743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62717" y="6238007"/>
            <a:ext cx="2781695" cy="5476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Cost: $226,485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713481" y="6238007"/>
            <a:ext cx="2789820" cy="5476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Cost: $235,332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Elementary Administrative Team</a:t>
            </a:r>
            <a:br>
              <a:rPr lang="en-US" dirty="0" smtClean="0"/>
            </a:br>
            <a:r>
              <a:rPr lang="en-US" dirty="0" smtClean="0"/>
              <a:t>High Needs Schools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D085-7DA6-495E-BAC1-BBB532B26483}" type="slidenum">
              <a:rPr lang="en-US" sz="1500" smtClean="0"/>
              <a:t>8</a:t>
            </a:fld>
            <a:endParaRPr lang="en-US" sz="1500"/>
          </a:p>
        </p:txBody>
      </p:sp>
      <p:sp>
        <p:nvSpPr>
          <p:cNvPr id="6" name="Rectangle 5"/>
          <p:cNvSpPr/>
          <p:nvPr/>
        </p:nvSpPr>
        <p:spPr>
          <a:xfrm>
            <a:off x="611954" y="2021262"/>
            <a:ext cx="2781695" cy="43142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2014-15 School Year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1954" y="3906325"/>
            <a:ext cx="1179137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BRT</a:t>
            </a:r>
          </a:p>
          <a:p>
            <a:pPr algn="ctr"/>
            <a:r>
              <a:rPr lang="en-US" sz="1500" dirty="0" smtClean="0"/>
              <a:t>$59,171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62718" y="2009702"/>
            <a:ext cx="2781696" cy="4314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2015-16 School Year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3480" y="1779335"/>
            <a:ext cx="2789820" cy="6806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Proposed</a:t>
            </a:r>
          </a:p>
          <a:p>
            <a:pPr algn="ctr"/>
            <a:r>
              <a:rPr lang="en-US" dirty="0" smtClean="0"/>
              <a:t>2016-17 School Year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3480" y="5229164"/>
            <a:ext cx="1251411" cy="730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BRT</a:t>
            </a:r>
          </a:p>
          <a:p>
            <a:pPr algn="ctr"/>
            <a:r>
              <a:rPr lang="en-US" sz="1500" dirty="0" smtClean="0"/>
              <a:t>$59,171</a:t>
            </a:r>
          </a:p>
        </p:txBody>
      </p:sp>
      <p:sp>
        <p:nvSpPr>
          <p:cNvPr id="16" name="Down Arrow Callout 15"/>
          <p:cNvSpPr/>
          <p:nvPr/>
        </p:nvSpPr>
        <p:spPr>
          <a:xfrm>
            <a:off x="611954" y="2677212"/>
            <a:ext cx="2781696" cy="1124209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</a:p>
          <a:p>
            <a:pPr algn="ctr"/>
            <a:r>
              <a:rPr lang="en-US" sz="1500" dirty="0" smtClean="0"/>
              <a:t>$98,300</a:t>
            </a:r>
            <a:endParaRPr lang="en-US" sz="1500" dirty="0"/>
          </a:p>
        </p:txBody>
      </p:sp>
      <p:sp>
        <p:nvSpPr>
          <p:cNvPr id="19" name="Down Arrow Callout 18"/>
          <p:cNvSpPr/>
          <p:nvPr/>
        </p:nvSpPr>
        <p:spPr>
          <a:xfrm>
            <a:off x="2214510" y="3906325"/>
            <a:ext cx="1179140" cy="1403893"/>
          </a:xfrm>
          <a:prstGeom prst="down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</a:t>
            </a:r>
          </a:p>
          <a:p>
            <a:pPr algn="ctr"/>
            <a:r>
              <a:rPr lang="en-US" sz="1500" dirty="0" smtClean="0"/>
              <a:t>$60,312</a:t>
            </a:r>
            <a:endParaRPr lang="en-US" sz="1500" dirty="0"/>
          </a:p>
        </p:txBody>
      </p:sp>
      <p:sp>
        <p:nvSpPr>
          <p:cNvPr id="20" name="Rectangle 19"/>
          <p:cNvSpPr/>
          <p:nvPr/>
        </p:nvSpPr>
        <p:spPr>
          <a:xfrm>
            <a:off x="2214512" y="5503017"/>
            <a:ext cx="1179137" cy="54219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 Aide</a:t>
            </a:r>
          </a:p>
          <a:p>
            <a:pPr algn="ctr"/>
            <a:r>
              <a:rPr lang="en-US" sz="1500" dirty="0" smtClean="0"/>
              <a:t>$22,960</a:t>
            </a:r>
          </a:p>
        </p:txBody>
      </p:sp>
      <p:sp>
        <p:nvSpPr>
          <p:cNvPr id="21" name="Down Arrow Callout 20"/>
          <p:cNvSpPr/>
          <p:nvPr/>
        </p:nvSpPr>
        <p:spPr>
          <a:xfrm>
            <a:off x="4162718" y="2677212"/>
            <a:ext cx="2781696" cy="1124209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</a:p>
          <a:p>
            <a:pPr algn="ctr"/>
            <a:r>
              <a:rPr lang="en-US" sz="1500" dirty="0" smtClean="0"/>
              <a:t>$98,300</a:t>
            </a:r>
            <a:endParaRPr lang="en-US" sz="1500" dirty="0"/>
          </a:p>
        </p:txBody>
      </p:sp>
      <p:sp>
        <p:nvSpPr>
          <p:cNvPr id="22" name="Down Arrow Callout 21"/>
          <p:cNvSpPr/>
          <p:nvPr/>
        </p:nvSpPr>
        <p:spPr>
          <a:xfrm>
            <a:off x="7702088" y="2714769"/>
            <a:ext cx="2801292" cy="1124209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</a:t>
            </a:r>
          </a:p>
          <a:p>
            <a:pPr algn="ctr"/>
            <a:r>
              <a:rPr lang="en-US" sz="1500" dirty="0" smtClean="0"/>
              <a:t>$98,300</a:t>
            </a:r>
            <a:endParaRPr lang="en-US" sz="1500" dirty="0"/>
          </a:p>
        </p:txBody>
      </p:sp>
      <p:sp>
        <p:nvSpPr>
          <p:cNvPr id="23" name="Down Arrow Callout 22"/>
          <p:cNvSpPr/>
          <p:nvPr/>
        </p:nvSpPr>
        <p:spPr>
          <a:xfrm>
            <a:off x="4441694" y="3949767"/>
            <a:ext cx="2271861" cy="1124209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Assistant Principal</a:t>
            </a:r>
          </a:p>
          <a:p>
            <a:pPr algn="ctr"/>
            <a:r>
              <a:rPr lang="en-US" sz="1500" dirty="0" smtClean="0"/>
              <a:t>$83,811</a:t>
            </a:r>
            <a:endParaRPr lang="en-US" sz="1500" dirty="0"/>
          </a:p>
        </p:txBody>
      </p:sp>
      <p:sp>
        <p:nvSpPr>
          <p:cNvPr id="24" name="Rectangle 23"/>
          <p:cNvSpPr/>
          <p:nvPr/>
        </p:nvSpPr>
        <p:spPr>
          <a:xfrm>
            <a:off x="4158655" y="4965452"/>
            <a:ext cx="1179137" cy="5221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CRT Aide</a:t>
            </a:r>
          </a:p>
          <a:p>
            <a:pPr algn="ctr"/>
            <a:r>
              <a:rPr lang="en-US" sz="1500" dirty="0" smtClean="0"/>
              <a:t>$22,960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47191" y="5644333"/>
            <a:ext cx="1412745" cy="5174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Ser.</a:t>
            </a:r>
          </a:p>
          <a:p>
            <a:pPr algn="ctr"/>
            <a:r>
              <a:rPr lang="en-US" sz="1500" dirty="0" smtClean="0"/>
              <a:t>$21,414</a:t>
            </a:r>
          </a:p>
        </p:txBody>
      </p:sp>
      <p:sp>
        <p:nvSpPr>
          <p:cNvPr id="26" name="Down Arrow Callout 25"/>
          <p:cNvSpPr/>
          <p:nvPr/>
        </p:nvSpPr>
        <p:spPr>
          <a:xfrm>
            <a:off x="7999798" y="4016308"/>
            <a:ext cx="2205872" cy="1124209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Assistant Principal</a:t>
            </a:r>
          </a:p>
          <a:p>
            <a:pPr algn="ctr"/>
            <a:r>
              <a:rPr lang="en-US" sz="1500" dirty="0" smtClean="0"/>
              <a:t>$77,861</a:t>
            </a:r>
            <a:endParaRPr lang="en-US" sz="1500" dirty="0"/>
          </a:p>
        </p:txBody>
      </p:sp>
      <p:sp>
        <p:nvSpPr>
          <p:cNvPr id="28" name="Rectangle 27"/>
          <p:cNvSpPr/>
          <p:nvPr/>
        </p:nvSpPr>
        <p:spPr>
          <a:xfrm>
            <a:off x="611954" y="6238007"/>
            <a:ext cx="2781695" cy="54761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Cost: $240,743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62717" y="6238007"/>
            <a:ext cx="2781695" cy="5476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Cost: $279,707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324163" y="5229164"/>
            <a:ext cx="1179137" cy="737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Services</a:t>
            </a:r>
          </a:p>
          <a:p>
            <a:pPr algn="ctr"/>
            <a:r>
              <a:rPr lang="en-US" sz="1500" dirty="0" smtClean="0"/>
              <a:t>$21,414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13481" y="6238007"/>
            <a:ext cx="2789820" cy="5476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Cost: $256,746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14054" y="4992683"/>
            <a:ext cx="1282540" cy="5103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BRT</a:t>
            </a:r>
          </a:p>
          <a:p>
            <a:pPr algn="ctr"/>
            <a:r>
              <a:rPr lang="en-US" sz="1500" dirty="0" smtClean="0"/>
              <a:t>$59,171</a:t>
            </a:r>
          </a:p>
        </p:txBody>
      </p:sp>
    </p:spTree>
    <p:extLst>
      <p:ext uri="{BB962C8B-B14F-4D97-AF65-F5344CB8AC3E}">
        <p14:creationId xmlns:p14="http://schemas.microsoft.com/office/powerpoint/2010/main" val="17925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</TotalTime>
  <Words>484</Words>
  <Application>Microsoft Office PowerPoint</Application>
  <PresentationFormat>Widescreen</PresentationFormat>
  <Paragraphs>172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Tw Cen MT</vt:lpstr>
      <vt:lpstr>Tw Cen MT Condensed</vt:lpstr>
      <vt:lpstr>Wingdings</vt:lpstr>
      <vt:lpstr>Wingdings 3</vt:lpstr>
      <vt:lpstr>Integral</vt:lpstr>
      <vt:lpstr>Worksheet</vt:lpstr>
      <vt:lpstr>Budget Workshop</vt:lpstr>
      <vt:lpstr>Legislative Update</vt:lpstr>
      <vt:lpstr>FEFP Proposal </vt:lpstr>
      <vt:lpstr>Charter Capital Outlay – House Version</vt:lpstr>
      <vt:lpstr>District Staffing</vt:lpstr>
      <vt:lpstr>Supplemental Funding</vt:lpstr>
      <vt:lpstr>Behavioral Resource Teachers</vt:lpstr>
      <vt:lpstr>Elementary Administrative Team </vt:lpstr>
      <vt:lpstr>Elementary Administrative Team High Needs Schools</vt:lpstr>
      <vt:lpstr>Student Growth Units</vt:lpstr>
      <vt:lpstr>Instructional Unit Adjustments</vt:lpstr>
      <vt:lpstr>General Fund Staffing Summary</vt:lpstr>
      <vt:lpstr>Staffing Manual Changes</vt:lpstr>
      <vt:lpstr>Utilities Budget</vt:lpstr>
      <vt:lpstr>Other outstanding Budget Issues</vt:lpstr>
      <vt:lpstr>School Improvement Plan</vt:lpstr>
      <vt:lpstr>School Improvement Plan- Lake Forest</vt:lpstr>
      <vt:lpstr>School Improvement Plan- Metcalfe</vt:lpstr>
      <vt:lpstr>School Improvement Plan- Rawlings</vt:lpstr>
      <vt:lpstr>School Improvement Plan- Combined</vt:lpstr>
    </vt:vector>
  </TitlesOfParts>
  <Company>Alachua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R. Rella</dc:creator>
  <cp:lastModifiedBy>Mimi D Caldwell</cp:lastModifiedBy>
  <cp:revision>74</cp:revision>
  <cp:lastPrinted>2016-03-01T19:52:49Z</cp:lastPrinted>
  <dcterms:created xsi:type="dcterms:W3CDTF">2016-02-10T20:40:32Z</dcterms:created>
  <dcterms:modified xsi:type="dcterms:W3CDTF">2016-03-02T15:43:01Z</dcterms:modified>
</cp:coreProperties>
</file>