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950075" cy="9236075"/>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Gill Sans" panose="020B0604020202020204" charset="0"/>
      <p:regular r:id="rId35"/>
      <p:bold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8sghptkNRJjf3IC9w7L6Jh5Y7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64" name="Google Shape;164;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72" name="Google Shape;172;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79" name="Google Shape;179;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86" name="Google Shape;186;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92" name="Google Shape;192;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199" name="Google Shape;199;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06" name="Google Shape;206;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13" name="Google Shape;213;p18: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0" name="Google Shape;220;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1" name="Google Shape;221;p19: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27" name="Google Shape;227;p2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33" name="Google Shape;233;p2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4: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5: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24" name="Google Shape;124;p5: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31" name="Google Shape;131;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38" name="Google Shape;138;p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45" name="Google Shape;145;p8: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51" name="Google Shape;151;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57" name="Google Shape;157;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32"/>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32"/>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2"/>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3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3"/>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3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33"/>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2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24"/>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5"/>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2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ct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25"/>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2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6"/>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27"/>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2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2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2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28"/>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28"/>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28"/>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28"/>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2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29"/>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29"/>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0"/>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30"/>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30"/>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30"/>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31"/>
          <p:cNvGrpSpPr/>
          <p:nvPr/>
        </p:nvGrpSpPr>
        <p:grpSpPr>
          <a:xfrm>
            <a:off x="4996501" y="482171"/>
            <a:ext cx="3511387" cy="5149101"/>
            <a:chOff x="6852919" y="583365"/>
            <a:chExt cx="4681849" cy="5181928"/>
          </a:xfrm>
        </p:grpSpPr>
        <p:sp>
          <p:nvSpPr>
            <p:cNvPr id="77" name="Google Shape;77;p31"/>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1"/>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31"/>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31"/>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31"/>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31"/>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2"/>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22"/>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22"/>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22"/>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2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2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2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lnSpc>
                <a:spcPct val="100000"/>
              </a:lnSpc>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3200">
                <a:solidFill>
                  <a:schemeClr val="dk1"/>
                </a:solidFill>
                <a:latin typeface="Comic Sans MS"/>
                <a:ea typeface="Comic Sans MS"/>
                <a:cs typeface="Comic Sans MS"/>
                <a:sym typeface="Comic Sans MS"/>
              </a:rPr>
              <a:t>M. K. Rawlings</a:t>
            </a:r>
            <a:endParaRPr sz="18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a:solidFill>
                  <a:schemeClr val="dk1"/>
                </a:solidFill>
                <a:latin typeface="Comic Sans MS"/>
                <a:ea typeface="Comic Sans MS"/>
                <a:cs typeface="Comic Sans MS"/>
                <a:sym typeface="Comic Sans MS"/>
              </a:rPr>
              <a:t>August 13th, 2024</a:t>
            </a:r>
            <a:endParaRPr sz="18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a:solidFill>
                  <a:schemeClr val="dk1"/>
                </a:solidFill>
                <a:latin typeface="Comic Sans MS"/>
                <a:ea typeface="Comic Sans MS"/>
                <a:cs typeface="Comic Sans MS"/>
                <a:sym typeface="Comic Sans MS"/>
              </a:rPr>
              <a:t>Dr. Arduser</a:t>
            </a:r>
            <a:endParaRPr sz="1800" b="0" i="0" u="none" strike="noStrike" cap="none">
              <a:solidFill>
                <a:schemeClr val="dk1"/>
              </a:solidFill>
              <a:latin typeface="Century Gothic"/>
              <a:ea typeface="Century Gothic"/>
              <a:cs typeface="Century Gothic"/>
              <a:sym typeface="Century Gothic"/>
            </a:endParaRPr>
          </a:p>
        </p:txBody>
      </p:sp>
      <p:pic>
        <p:nvPicPr>
          <p:cNvPr id="107" name="Google Shape;107;p1"/>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67" name="Google Shape;167;p11"/>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b="0" i="0" u="none" strike="noStrike" cap="none">
                <a:solidFill>
                  <a:schemeClr val="dk1"/>
                </a:solidFill>
                <a:latin typeface="Calibri"/>
                <a:ea typeface="Calibri"/>
                <a:cs typeface="Calibri"/>
                <a:sym typeface="Calibri"/>
              </a:rPr>
              <a:t>he B.E.S.T. Standards form the framework for student knowledge in:</a:t>
            </a:r>
            <a:endParaRPr sz="3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2"/>
              </a:buClr>
              <a:buSzPts val="2400"/>
              <a:buFont typeface="Calibri"/>
              <a:buChar char="•"/>
            </a:pPr>
            <a:r>
              <a:rPr lang="en-US" sz="2800" b="0" i="0" u="none" strike="noStrike" cap="none">
                <a:solidFill>
                  <a:schemeClr val="dk1"/>
                </a:solidFill>
                <a:latin typeface="Calibri"/>
                <a:ea typeface="Calibri"/>
                <a:cs typeface="Calibri"/>
                <a:sym typeface="Calibri"/>
              </a:rPr>
              <a:t>English Language Arts (ELA)</a:t>
            </a:r>
            <a:endParaRPr sz="2800" b="0" i="0" u="none" strike="noStrike" cap="none">
              <a:solidFill>
                <a:schemeClr val="dk1"/>
              </a:solidFill>
              <a:latin typeface="Calibri"/>
              <a:ea typeface="Calibri"/>
              <a:cs typeface="Calibri"/>
              <a:sym typeface="Calibri"/>
            </a:endParaRPr>
          </a:p>
          <a:p>
            <a:pPr marL="644843" marR="0" lvl="1" indent="-342900" algn="l" rtl="0">
              <a:lnSpc>
                <a:spcPct val="100000"/>
              </a:lnSpc>
              <a:spcBef>
                <a:spcPts val="480"/>
              </a:spcBef>
              <a:spcAft>
                <a:spcPts val="0"/>
              </a:spcAft>
              <a:buClr>
                <a:schemeClr val="dk2"/>
              </a:buClr>
              <a:buSzPts val="2400"/>
              <a:buFont typeface="Noto Sans Symbols"/>
              <a:buChar char="❖"/>
            </a:pPr>
            <a:r>
              <a:rPr lang="en-US" sz="2800" b="0" i="0" u="none" strike="noStrike" cap="none">
                <a:solidFill>
                  <a:schemeClr val="dk1"/>
                </a:solidFill>
                <a:latin typeface="Calibri"/>
                <a:ea typeface="Calibri"/>
                <a:cs typeface="Calibri"/>
                <a:sym typeface="Calibri"/>
              </a:rPr>
              <a:t>Reading/Writing/Language/Speaking &amp; Listening</a:t>
            </a: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2"/>
              </a:buClr>
              <a:buSzPts val="2400"/>
              <a:buFont typeface="Calibri"/>
              <a:buChar char="•"/>
            </a:pPr>
            <a:r>
              <a:rPr lang="en-US" sz="2800" b="0" i="0" u="none" strike="noStrike" cap="none">
                <a:solidFill>
                  <a:schemeClr val="dk1"/>
                </a:solidFill>
                <a:latin typeface="Calibri"/>
                <a:ea typeface="Calibri"/>
                <a:cs typeface="Calibri"/>
                <a:sym typeface="Calibri"/>
              </a:rPr>
              <a:t>Mathematics</a:t>
            </a: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2"/>
              </a:buClr>
              <a:buSzPts val="2400"/>
              <a:buFont typeface="Calibri"/>
              <a:buChar char="•"/>
            </a:pPr>
            <a:r>
              <a:rPr lang="en-US" sz="2800" b="0" i="0" u="none" strike="noStrike" cap="none">
                <a:solidFill>
                  <a:schemeClr val="dk1"/>
                </a:solidFill>
                <a:latin typeface="Calibri"/>
                <a:ea typeface="Calibri"/>
                <a:cs typeface="Calibri"/>
                <a:sym typeface="Calibri"/>
              </a:rPr>
              <a:t>Literacy in Social Studies</a:t>
            </a: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2"/>
              </a:buClr>
              <a:buSzPts val="2400"/>
              <a:buFont typeface="Calibri"/>
              <a:buChar char="•"/>
            </a:pPr>
            <a:r>
              <a:rPr lang="en-US" sz="2800" b="0" i="0" u="none" strike="noStrike" cap="none">
                <a:solidFill>
                  <a:schemeClr val="dk1"/>
                </a:solidFill>
                <a:latin typeface="Calibri"/>
                <a:ea typeface="Calibri"/>
                <a:cs typeface="Calibri"/>
                <a:sym typeface="Calibri"/>
              </a:rPr>
              <a:t>Science</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68" name="Google Shape;168;p11"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75" name="Google Shape;175;p12"/>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76" name="Google Shape;176;p12"/>
          <p:cNvSpPr txBox="1"/>
          <p:nvPr/>
        </p:nvSpPr>
        <p:spPr>
          <a:xfrm>
            <a:off x="237000" y="1142775"/>
            <a:ext cx="8670000" cy="483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entury Gothic"/>
              <a:buNone/>
            </a:pPr>
            <a:r>
              <a:rPr lang="en-US" sz="2000" b="0" i="0" u="none" strike="noStrike" cap="none">
                <a:solidFill>
                  <a:schemeClr val="dk1"/>
                </a:solidFill>
                <a:latin typeface="Century Gothic"/>
                <a:ea typeface="Century Gothic"/>
                <a:cs typeface="Century Gothic"/>
                <a:sym typeface="Century Gothic"/>
              </a:rPr>
              <a:t>The 202</a:t>
            </a:r>
            <a:r>
              <a:rPr lang="en-US" sz="2000">
                <a:solidFill>
                  <a:schemeClr val="dk1"/>
                </a:solidFill>
                <a:latin typeface="Century Gothic"/>
                <a:ea typeface="Century Gothic"/>
                <a:cs typeface="Century Gothic"/>
                <a:sym typeface="Century Gothic"/>
              </a:rPr>
              <a:t>4-2025</a:t>
            </a:r>
            <a:r>
              <a:rPr lang="en-US" sz="2000" b="0" i="0" u="none" strike="noStrike" cap="none">
                <a:solidFill>
                  <a:schemeClr val="dk1"/>
                </a:solidFill>
                <a:latin typeface="Century Gothic"/>
                <a:ea typeface="Century Gothic"/>
                <a:cs typeface="Century Gothic"/>
                <a:sym typeface="Century Gothic"/>
              </a:rPr>
              <a:t> formal assessments planned are as follows:</a:t>
            </a:r>
            <a:endParaRPr sz="20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ELA</a:t>
            </a:r>
            <a:endParaRPr sz="18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FAST</a:t>
            </a:r>
            <a:r>
              <a:rPr lang="en-US" sz="1800" b="1" i="0" u="none" strike="noStrike" cap="none">
                <a:solidFill>
                  <a:schemeClr val="dk1"/>
                </a:solidFill>
                <a:latin typeface="Gill Sans"/>
                <a:ea typeface="Gill Sans"/>
                <a:cs typeface="Gill Sans"/>
                <a:sym typeface="Gill Sans"/>
              </a:rPr>
              <a:t> (</a:t>
            </a:r>
            <a:r>
              <a:rPr lang="en-US" sz="1800" b="0" i="0" u="sng" strike="noStrike" cap="none">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sz="1800" b="0" i="0" u="none" strike="noStrike" cap="none">
              <a:solidFill>
                <a:schemeClr val="dk1"/>
              </a:solidFill>
              <a:highlight>
                <a:srgbClr val="FFFF00"/>
              </a:highlight>
              <a:latin typeface="Gill Sans"/>
              <a:ea typeface="Gill Sans"/>
              <a:cs typeface="Gill Sans"/>
              <a:sym typeface="Gill Sans"/>
            </a:endParaRPr>
          </a:p>
          <a:p>
            <a:pPr marL="171450" marR="0" lvl="0" indent="-171450" algn="l" rtl="0">
              <a:lnSpc>
                <a:spcPct val="100000"/>
              </a:lnSpc>
              <a:spcBef>
                <a:spcPts val="0"/>
              </a:spcBef>
              <a:spcAft>
                <a:spcPts val="0"/>
              </a:spcAft>
              <a:buClr>
                <a:schemeClr val="lt1"/>
              </a:buClr>
              <a:buSzPts val="1800"/>
              <a:buFont typeface="Arial"/>
              <a:buChar char="•"/>
            </a:pPr>
            <a:r>
              <a:rPr lang="en-US" sz="1800" b="0" i="0" u="none" strike="noStrike" cap="none">
                <a:solidFill>
                  <a:schemeClr val="dk1"/>
                </a:solidFill>
                <a:latin typeface="Gill Sans"/>
                <a:ea typeface="Gill Sans"/>
                <a:cs typeface="Gill Sans"/>
                <a:sym typeface="Gill Sans"/>
              </a:rPr>
              <a:t>three times per year – beginning, middle, end)</a:t>
            </a:r>
            <a:endParaRPr sz="1800" b="0" i="0" u="none" strike="noStrike" cap="none">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DIBELS</a:t>
            </a:r>
            <a:r>
              <a:rPr lang="en-US" sz="1800" b="0" i="0" u="none" strike="noStrike" cap="none">
                <a:solidFill>
                  <a:schemeClr val="dk1"/>
                </a:solidFill>
                <a:latin typeface="Arial"/>
                <a:ea typeface="Arial"/>
                <a:cs typeface="Arial"/>
                <a:sym typeface="Arial"/>
              </a:rPr>
              <a:t> (ALL students in grades K-5, three times per year--beginning, middle, end)</a:t>
            </a:r>
            <a:endParaRPr sz="1800">
              <a:solidFill>
                <a:schemeClr val="dk1"/>
              </a:solidFill>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(Benchmark Advance Assessments)</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Math</a:t>
            </a:r>
            <a:endParaRPr sz="18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800"/>
              <a:buFont typeface="Arial"/>
              <a:buChar char="•"/>
            </a:pPr>
            <a:r>
              <a:rPr lang="en-US" sz="1800" b="1">
                <a:solidFill>
                  <a:schemeClr val="dk1"/>
                </a:solidFill>
              </a:rPr>
              <a:t>Istation</a:t>
            </a:r>
            <a:r>
              <a:rPr lang="en-US" sz="1800" b="0" i="0" u="none" strike="noStrike" cap="none">
                <a:solidFill>
                  <a:schemeClr val="dk1"/>
                </a:solidFill>
                <a:latin typeface="Arial"/>
                <a:ea typeface="Arial"/>
                <a:cs typeface="Arial"/>
                <a:sym typeface="Arial"/>
              </a:rPr>
              <a:t> (Grades K-5, </a:t>
            </a:r>
            <a:r>
              <a:rPr lang="en-US" sz="1800">
                <a:solidFill>
                  <a:schemeClr val="dk1"/>
                </a:solidFill>
              </a:rPr>
              <a:t>monthly growth</a:t>
            </a:r>
            <a:r>
              <a:rPr lang="en-US" sz="1800" b="0" i="0" u="none" strike="noStrike" cap="none">
                <a:solidFill>
                  <a:schemeClr val="dk1"/>
                </a:solidFill>
                <a:latin typeface="Arial"/>
                <a:ea typeface="Arial"/>
                <a:cs typeface="Arial"/>
                <a:sym typeface="Arial"/>
              </a:rPr>
              <a:t>)</a:t>
            </a:r>
            <a:endParaRPr sz="1800">
              <a:solidFill>
                <a:schemeClr val="dk1"/>
              </a:solidFill>
            </a:endParaRPr>
          </a:p>
          <a:p>
            <a:pPr marL="171450" marR="0" lvl="0" indent="-171450" algn="l" rtl="0">
              <a:lnSpc>
                <a:spcPct val="100000"/>
              </a:lnSpc>
              <a:spcBef>
                <a:spcPts val="0"/>
              </a:spcBef>
              <a:spcAft>
                <a:spcPts val="0"/>
              </a:spcAft>
              <a:buClr>
                <a:schemeClr val="lt1"/>
              </a:buClr>
              <a:buSzPts val="1800"/>
              <a:buFont typeface="Arial"/>
              <a:buChar char="•"/>
            </a:pPr>
            <a:r>
              <a:rPr lang="en-US" sz="1800" b="1">
                <a:solidFill>
                  <a:schemeClr val="dk1"/>
                </a:solidFill>
              </a:rPr>
              <a:t>F.A.S.T Math</a:t>
            </a:r>
            <a:r>
              <a:rPr lang="en-US" sz="1800">
                <a:solidFill>
                  <a:schemeClr val="dk1"/>
                </a:solidFill>
              </a:rPr>
              <a:t> (Grades 3-5– Q1, Q2, Q3)</a:t>
            </a:r>
            <a:endParaRPr sz="1800">
              <a:solidFill>
                <a:schemeClr val="dk1"/>
              </a:solidFill>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(Go Math Assessments)</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3-5 Science </a:t>
            </a:r>
            <a:endParaRPr sz="18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3-5, three times per year--Q1, Q2, Q3)</a:t>
            </a:r>
            <a:endParaRPr sz="1800" b="0" i="0" u="none" strike="noStrike" cap="none">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(HMH Science Assessments)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2" name="Google Shape;182;p13"/>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b="0" i="0" u="none" strike="noStrike" cap="none">
                <a:solidFill>
                  <a:srgbClr val="3F3F3F"/>
                </a:solidFill>
                <a:latin typeface="Calibri"/>
                <a:ea typeface="Calibri"/>
                <a:cs typeface="Calibri"/>
                <a:sym typeface="Calibri"/>
              </a:rPr>
              <a:t> </a:t>
            </a:r>
            <a:r>
              <a:rPr lang="en-US" sz="3600" b="0" i="0" u="none" strike="noStrike" cap="none">
                <a:solidFill>
                  <a:schemeClr val="dk1"/>
                </a:solidFill>
                <a:latin typeface="Calibri"/>
                <a:ea typeface="Calibri"/>
                <a:cs typeface="Calibri"/>
                <a:sym typeface="Calibri"/>
              </a:rPr>
              <a:t>Assessments include:</a:t>
            </a:r>
            <a:endParaRPr sz="3600" b="0" i="0" u="none" strike="noStrike" cap="none">
              <a:solidFill>
                <a:schemeClr val="dk1"/>
              </a:solidFill>
              <a:latin typeface="Calibri"/>
              <a:ea typeface="Calibri"/>
              <a:cs typeface="Calibri"/>
              <a:sym typeface="Calibri"/>
            </a:endParaRPr>
          </a:p>
          <a:p>
            <a:pPr marL="658368" marR="0" lvl="1" indent="-533400" algn="l" rtl="0">
              <a:lnSpc>
                <a:spcPct val="100000"/>
              </a:lnSpc>
              <a:spcBef>
                <a:spcPts val="400"/>
              </a:spcBef>
              <a:spcAft>
                <a:spcPts val="0"/>
              </a:spcAft>
              <a:buClr>
                <a:srgbClr val="3F3F3F"/>
              </a:buClr>
              <a:buSzPts val="4000"/>
              <a:buFont typeface="Calibri"/>
              <a:buChar char="❖"/>
            </a:pPr>
            <a:r>
              <a:rPr lang="en-US" sz="3200" b="0" i="0" u="none" strike="noStrike" cap="none">
                <a:solidFill>
                  <a:schemeClr val="dk1"/>
                </a:solidFill>
                <a:latin typeface="Calibri"/>
                <a:ea typeface="Calibri"/>
                <a:cs typeface="Calibri"/>
                <a:sym typeface="Calibri"/>
              </a:rPr>
              <a:t>FAST ELA and Mathematics</a:t>
            </a:r>
            <a:endParaRPr sz="3200" b="0" i="0" u="none" strike="noStrike" cap="none">
              <a:solidFill>
                <a:schemeClr val="dk1"/>
              </a:solidFill>
              <a:latin typeface="Calibri"/>
              <a:ea typeface="Calibri"/>
              <a:cs typeface="Calibri"/>
              <a:sym typeface="Calibri"/>
            </a:endParaRPr>
          </a:p>
          <a:p>
            <a:pPr marL="658368" marR="0" lvl="1" indent="-533400" algn="l" rtl="0">
              <a:lnSpc>
                <a:spcPct val="100000"/>
              </a:lnSpc>
              <a:spcBef>
                <a:spcPts val="400"/>
              </a:spcBef>
              <a:spcAft>
                <a:spcPts val="0"/>
              </a:spcAft>
              <a:buClr>
                <a:srgbClr val="3F3F3F"/>
              </a:buClr>
              <a:buSzPts val="4000"/>
              <a:buFont typeface="Calibri"/>
              <a:buChar char="❖"/>
            </a:pPr>
            <a:r>
              <a:rPr lang="en-US" sz="3200" b="0" i="0" u="none" strike="noStrike" cap="none">
                <a:solidFill>
                  <a:schemeClr val="dk1"/>
                </a:solidFill>
                <a:latin typeface="Calibri"/>
                <a:ea typeface="Calibri"/>
                <a:cs typeface="Calibri"/>
                <a:sym typeface="Calibri"/>
              </a:rPr>
              <a:t>B.E.S.T Writing </a:t>
            </a:r>
            <a:endParaRPr sz="2200" b="0" i="0" u="none" strike="noStrike" cap="none">
              <a:solidFill>
                <a:srgbClr val="000000"/>
              </a:solidFill>
              <a:latin typeface="Calibri"/>
              <a:ea typeface="Calibri"/>
              <a:cs typeface="Calibri"/>
              <a:sym typeface="Calibri"/>
            </a:endParaRPr>
          </a:p>
          <a:p>
            <a:pPr marL="658368" marR="0" lvl="1" indent="-533400" algn="l" rtl="0">
              <a:lnSpc>
                <a:spcPct val="100000"/>
              </a:lnSpc>
              <a:spcBef>
                <a:spcPts val="400"/>
              </a:spcBef>
              <a:spcAft>
                <a:spcPts val="0"/>
              </a:spcAft>
              <a:buClr>
                <a:srgbClr val="3F3F3F"/>
              </a:buClr>
              <a:buSzPts val="4000"/>
              <a:buFont typeface="Calibri"/>
              <a:buChar char="❖"/>
            </a:pPr>
            <a:r>
              <a:rPr lang="en-US" sz="3200" b="0" i="0" u="none" strike="noStrike" cap="none">
                <a:solidFill>
                  <a:schemeClr val="dk1"/>
                </a:solidFill>
                <a:latin typeface="Calibri"/>
                <a:ea typeface="Calibri"/>
                <a:cs typeface="Calibri"/>
                <a:sym typeface="Calibri"/>
              </a:rPr>
              <a:t>Statewide Science Assessment (SSA) Science</a:t>
            </a:r>
            <a:endParaRPr sz="2200" b="0" i="0" u="none" strike="noStrike" cap="none">
              <a:solidFill>
                <a:srgbClr val="000000"/>
              </a:solidFill>
              <a:latin typeface="Calibri"/>
              <a:ea typeface="Calibri"/>
              <a:cs typeface="Calibri"/>
              <a:sym typeface="Calibri"/>
            </a:endParaRPr>
          </a:p>
          <a:p>
            <a:pPr marL="201168" marR="0" lvl="1" indent="0" algn="l" rtl="0">
              <a:lnSpc>
                <a:spcPct val="100000"/>
              </a:lnSpc>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89" name="Google Shape;189;p14"/>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lnSpc>
                <a:spcPct val="100000"/>
              </a:lnSpc>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7432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The ESSA law requires that all Title I schools and families work together.  </a:t>
            </a:r>
            <a:endParaRPr sz="2000" b="0" i="0" u="none" strike="noStrike" cap="none">
              <a:solidFill>
                <a:schemeClr val="dk1"/>
              </a:solidFill>
              <a:latin typeface="Calibri"/>
              <a:ea typeface="Calibri"/>
              <a:cs typeface="Calibri"/>
              <a:sym typeface="Calibri"/>
            </a:endParaRPr>
          </a:p>
          <a:p>
            <a:pPr marL="274320" marR="0" lvl="0" indent="-27432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How we work together is listed in our Beginning of School Packet:</a:t>
            </a:r>
            <a:endParaRPr sz="2000" b="0" i="0" u="none" strike="noStrike" cap="none">
              <a:solidFill>
                <a:schemeClr val="dk1"/>
              </a:solidFill>
              <a:latin typeface="Calibri"/>
              <a:ea typeface="Calibri"/>
              <a:cs typeface="Calibri"/>
              <a:sym typeface="Calibri"/>
            </a:endParaRPr>
          </a:p>
          <a:p>
            <a:pPr marL="759143" marR="0" lvl="1" indent="-46990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District Parent-Family Engagement Plan</a:t>
            </a:r>
            <a:endParaRPr sz="2000" b="0" i="0" u="none" strike="noStrike" cap="none">
              <a:solidFill>
                <a:schemeClr val="dk1"/>
              </a:solidFill>
              <a:latin typeface="Calibri"/>
              <a:ea typeface="Calibri"/>
              <a:cs typeface="Calibri"/>
              <a:sym typeface="Calibri"/>
            </a:endParaRPr>
          </a:p>
          <a:p>
            <a:pPr marL="759143" marR="0" lvl="1" indent="-46990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School Level Parent &amp; Family Involvement Plan</a:t>
            </a:r>
            <a:endParaRPr sz="2000" b="0" i="0" u="none" strike="noStrike" cap="none">
              <a:solidFill>
                <a:schemeClr val="dk1"/>
              </a:solidFill>
              <a:latin typeface="Calibri"/>
              <a:ea typeface="Calibri"/>
              <a:cs typeface="Calibri"/>
              <a:sym typeface="Calibri"/>
            </a:endParaRPr>
          </a:p>
          <a:p>
            <a:pPr marL="759143" marR="0" lvl="1" indent="-46990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Home-School Compact</a:t>
            </a:r>
            <a:endParaRPr sz="2000" b="0" i="0" u="none" strike="noStrike" cap="none">
              <a:solidFill>
                <a:schemeClr val="dk1"/>
              </a:solidFill>
              <a:latin typeface="Calibri"/>
              <a:ea typeface="Calibri"/>
              <a:cs typeface="Calibri"/>
              <a:sym typeface="Calibri"/>
            </a:endParaRPr>
          </a:p>
          <a:p>
            <a:pPr marL="943293" marR="0" lvl="2" indent="-469900"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Will be addressed during classroom visitations and Parent-Teacher Conferences</a:t>
            </a:r>
            <a:endParaRPr sz="2000" b="0" i="0" u="none" strike="noStrike" cap="none">
              <a:solidFill>
                <a:schemeClr val="dk1"/>
              </a:solidFill>
              <a:latin typeface="Calibri"/>
              <a:ea typeface="Calibri"/>
              <a:cs typeface="Calibri"/>
              <a:sym typeface="Calibri"/>
            </a:endParaRPr>
          </a:p>
          <a:p>
            <a:pPr marL="759142" marR="0" lvl="1" indent="-469899"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School Improvement Plan</a:t>
            </a:r>
            <a:endParaRPr sz="2200" b="0" i="0" u="none" strike="noStrike" cap="none">
              <a:solidFill>
                <a:schemeClr val="dk1"/>
              </a:solidFill>
              <a:latin typeface="Calibri"/>
              <a:ea typeface="Calibri"/>
              <a:cs typeface="Calibri"/>
              <a:sym typeface="Calibri"/>
            </a:endParaRPr>
          </a:p>
          <a:p>
            <a:pPr marL="759142" marR="0" lvl="1" indent="-469899" algn="l" rtl="0">
              <a:lnSpc>
                <a:spcPct val="100000"/>
              </a:lnSpc>
              <a:spcBef>
                <a:spcPts val="400"/>
              </a:spcBef>
              <a:spcAft>
                <a:spcPts val="0"/>
              </a:spcAft>
              <a:buClr>
                <a:schemeClr val="dk2"/>
              </a:buClr>
              <a:buSzPts val="2200"/>
              <a:buFont typeface="Calibri"/>
              <a:buChar char="➢"/>
            </a:pPr>
            <a:r>
              <a:rPr lang="en-US" sz="2200" b="0" i="0" u="none" strike="noStrike" cap="none">
                <a:solidFill>
                  <a:schemeClr val="dk1"/>
                </a:solidFill>
                <a:latin typeface="Calibri"/>
                <a:ea typeface="Calibri"/>
                <a:cs typeface="Calibri"/>
                <a:sym typeface="Calibri"/>
              </a:rPr>
              <a:t>TItle I Schoolwide Plan </a:t>
            </a:r>
            <a:endParaRPr sz="2200" b="0" i="0" u="none" strike="noStrike" cap="none">
              <a:solidFill>
                <a:schemeClr val="dk1"/>
              </a:solidFill>
              <a:latin typeface="Calibri"/>
              <a:ea typeface="Calibri"/>
              <a:cs typeface="Calibri"/>
              <a:sym typeface="Calibri"/>
            </a:endParaRPr>
          </a:p>
          <a:p>
            <a:pPr marL="301943" marR="0" lvl="1" indent="0" algn="l" rtl="0">
              <a:lnSpc>
                <a:spcPct val="100000"/>
              </a:lnSpc>
              <a:spcBef>
                <a:spcPts val="400"/>
              </a:spcBef>
              <a:spcAft>
                <a:spcPts val="0"/>
              </a:spcAft>
              <a:buClr>
                <a:schemeClr val="dk2"/>
              </a:buClr>
              <a:buSzPts val="2000"/>
              <a:buFont typeface="Calibri"/>
              <a:buNone/>
            </a:pPr>
            <a:r>
              <a:rPr lang="en-US" sz="2200" b="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195" name="Google Shape;195;p15"/>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2" name="Google Shape;202;p16"/>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As a parent or family member you are a vital part of your child’s success.</a:t>
            </a:r>
            <a:endParaRPr sz="15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2"/>
              </a:buClr>
              <a:buSzPts val="2100"/>
              <a:buFont typeface="Calibri"/>
              <a:buChar char="❖"/>
            </a:pPr>
            <a:r>
              <a:rPr lang="en-US" sz="2100" b="0" i="0" u="none" strike="noStrike" cap="none">
                <a:solidFill>
                  <a:schemeClr val="dk1"/>
                </a:solidFill>
                <a:latin typeface="Calibri"/>
                <a:ea typeface="Calibri"/>
                <a:cs typeface="Calibri"/>
                <a:sym typeface="Calibri"/>
              </a:rPr>
              <a:t>So that you can be as active as possible in your child’s school success we will:</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b="0" i="0" u="none" strike="noStrike" cap="none">
              <a:solidFill>
                <a:schemeClr val="dk1"/>
              </a:solidFill>
              <a:latin typeface="Calibri"/>
              <a:ea typeface="Calibri"/>
              <a:cs typeface="Calibri"/>
              <a:sym typeface="Calibri"/>
            </a:endParaRPr>
          </a:p>
          <a:p>
            <a:pPr marL="486918" marR="0" lvl="1" indent="-292100" algn="l" rtl="0">
              <a:lnSpc>
                <a:spcPct val="100000"/>
              </a:lnSpc>
              <a:spcBef>
                <a:spcPts val="360"/>
              </a:spcBef>
              <a:spcAft>
                <a:spcPts val="0"/>
              </a:spcAft>
              <a:buClr>
                <a:schemeClr val="dk2"/>
              </a:buClr>
              <a:buSzPts val="1900"/>
              <a:buFont typeface="Calibri"/>
              <a:buChar char="➢"/>
            </a:pPr>
            <a:r>
              <a:rPr lang="en-US" sz="1900" b="0" i="0" u="none" strike="noStrike" cap="none">
                <a:solidFill>
                  <a:schemeClr val="dk1"/>
                </a:solidFill>
                <a:latin typeface="Calibri"/>
                <a:ea typeface="Calibri"/>
                <a:cs typeface="Calibri"/>
                <a:sym typeface="Calibri"/>
              </a:rPr>
              <a:t>Inform you on where to locate a copy of the Title I Complaint Procedures.</a:t>
            </a:r>
            <a:endParaRPr sz="1900" b="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rgbClr val="000000"/>
              </a:buClr>
              <a:buSzPts val="2900"/>
              <a:buFont typeface="Arial"/>
              <a:buNone/>
            </a:pPr>
            <a:r>
              <a:rPr lang="en-US" sz="2900" b="0" i="0" u="none" strike="noStrike" cap="none">
                <a:solidFill>
                  <a:schemeClr val="dk1"/>
                </a:solidFill>
                <a:latin typeface="Calibri"/>
                <a:ea typeface="Calibri"/>
                <a:cs typeface="Calibri"/>
                <a:sym typeface="Calibri"/>
              </a:rPr>
              <a:t>An area/room has been established to house resource materials for parents and families to access as needed.</a:t>
            </a:r>
            <a:endParaRPr sz="1900" b="0" i="0" u="none" strike="noStrike" cap="none">
              <a:solidFill>
                <a:schemeClr val="dk1"/>
              </a:solidFill>
              <a:latin typeface="Calibri"/>
              <a:ea typeface="Calibri"/>
              <a:cs typeface="Calibri"/>
              <a:sym typeface="Calibri"/>
            </a:endParaRPr>
          </a:p>
          <a:p>
            <a:pPr marL="91440" marR="0" lvl="0" indent="-184150" algn="l" rtl="0">
              <a:lnSpc>
                <a:spcPct val="100000"/>
              </a:lnSpc>
              <a:spcBef>
                <a:spcPts val="560"/>
              </a:spcBef>
              <a:spcAft>
                <a:spcPts val="0"/>
              </a:spcAft>
              <a:buClr>
                <a:schemeClr val="dk2"/>
              </a:buClr>
              <a:buSzPts val="2900"/>
              <a:buFont typeface="Calibri"/>
              <a:buChar char="•"/>
            </a:pPr>
            <a:r>
              <a:rPr lang="en-US" sz="2900" b="0" i="0" u="none" strike="noStrike" cap="none">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b="0" i="0" u="none" strike="noStrike" cap="none">
              <a:solidFill>
                <a:schemeClr val="dk1"/>
              </a:solidFill>
              <a:latin typeface="Calibri"/>
              <a:ea typeface="Calibri"/>
              <a:cs typeface="Calibri"/>
              <a:sym typeface="Calibri"/>
            </a:endParaRPr>
          </a:p>
          <a:p>
            <a:pPr marL="91440" marR="0" lvl="0" indent="-184150" algn="l" rtl="0">
              <a:lnSpc>
                <a:spcPct val="100000"/>
              </a:lnSpc>
              <a:spcBef>
                <a:spcPts val="560"/>
              </a:spcBef>
              <a:spcAft>
                <a:spcPts val="0"/>
              </a:spcAft>
              <a:buClr>
                <a:schemeClr val="dk2"/>
              </a:buClr>
              <a:buSzPts val="2900"/>
              <a:buFont typeface="Calibri"/>
              <a:buChar char="•"/>
            </a:pPr>
            <a:r>
              <a:rPr lang="en-US" sz="2900" b="0" i="0" u="none" strike="noStrike" cap="none">
                <a:solidFill>
                  <a:schemeClr val="dk1"/>
                </a:solidFill>
                <a:latin typeface="Calibri"/>
                <a:ea typeface="Calibri"/>
                <a:cs typeface="Calibri"/>
                <a:sym typeface="Calibri"/>
              </a:rPr>
              <a:t>Our Parent &amp; Family Resource Area is located in </a:t>
            </a:r>
            <a:r>
              <a:rPr lang="en-US" sz="2900">
                <a:solidFill>
                  <a:schemeClr val="dk1"/>
                </a:solidFill>
                <a:latin typeface="Calibri"/>
                <a:ea typeface="Calibri"/>
                <a:cs typeface="Calibri"/>
                <a:sym typeface="Calibri"/>
              </a:rPr>
              <a:t>front office.</a:t>
            </a:r>
            <a:endParaRPr sz="1900" b="0" i="0" u="none" strike="noStrike" cap="none">
              <a:solidFill>
                <a:schemeClr val="dk1"/>
              </a:solidFill>
              <a:latin typeface="Calibri"/>
              <a:ea typeface="Calibri"/>
              <a:cs typeface="Calibri"/>
              <a:sym typeface="Calibri"/>
            </a:endParaRPr>
          </a:p>
          <a:p>
            <a:pPr marL="91440" marR="0" lvl="0" indent="-184150" algn="l" rtl="0">
              <a:lnSpc>
                <a:spcPct val="100000"/>
              </a:lnSpc>
              <a:spcBef>
                <a:spcPts val="560"/>
              </a:spcBef>
              <a:spcAft>
                <a:spcPts val="0"/>
              </a:spcAft>
              <a:buClr>
                <a:schemeClr val="dk2"/>
              </a:buClr>
              <a:buSzPts val="2900"/>
              <a:buFont typeface="Calibri"/>
              <a:buChar char="•"/>
            </a:pPr>
            <a:r>
              <a:rPr lang="en-US" sz="2900" b="0" i="0" u="none" strike="noStrike" cap="none">
                <a:solidFill>
                  <a:schemeClr val="dk1"/>
                </a:solidFill>
                <a:latin typeface="Calibri"/>
                <a:ea typeface="Calibri"/>
                <a:cs typeface="Calibri"/>
                <a:sym typeface="Calibri"/>
              </a:rPr>
              <a:t>Some of the materials available for check-out are:</a:t>
            </a:r>
            <a:endParaRPr sz="1900" b="0" i="0" u="none" strike="noStrike" cap="none">
              <a:solidFill>
                <a:schemeClr val="dk1"/>
              </a:solidFill>
              <a:latin typeface="Calibri"/>
              <a:ea typeface="Calibri"/>
              <a:cs typeface="Calibri"/>
              <a:sym typeface="Calibri"/>
            </a:endParaRPr>
          </a:p>
          <a:p>
            <a:pPr marL="384048" marR="0" lvl="1" indent="-184150" algn="l" rtl="0">
              <a:lnSpc>
                <a:spcPct val="100000"/>
              </a:lnSpc>
              <a:spcBef>
                <a:spcPts val="56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Reading Take-Home Kits, Math take-home kits, Flash Cards, homework Dictionaries. </a:t>
            </a:r>
            <a:endParaRPr sz="1900" b="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b="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sp>
        <p:nvSpPr>
          <p:cNvPr id="209" name="Google Shape;209;p17"/>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16" name="Google Shape;216;p18"/>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lnSpc>
                <a:spcPct val="100000"/>
              </a:lnSpc>
              <a:spcBef>
                <a:spcPts val="40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You are your child’s first teacher.</a:t>
            </a:r>
            <a:endParaRPr sz="21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You have the ability to influence your child’s education more than any teacher or school.</a:t>
            </a:r>
            <a:endParaRPr sz="21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You know your child best:</a:t>
            </a:r>
            <a:endParaRPr sz="2100" b="0" i="0" u="none" strike="noStrike" cap="none">
              <a:solidFill>
                <a:schemeClr val="dk1"/>
              </a:solidFill>
              <a:latin typeface="Calibri"/>
              <a:ea typeface="Calibri"/>
              <a:cs typeface="Calibri"/>
              <a:sym typeface="Calibri"/>
            </a:endParaRPr>
          </a:p>
          <a:p>
            <a:pPr marL="914400" marR="0" lvl="1"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Share information about your child’s interests and abilities with teachers</a:t>
            </a:r>
            <a:endParaRPr sz="2100" b="0" i="0" u="none" strike="noStrike" cap="none">
              <a:solidFill>
                <a:schemeClr val="dk1"/>
              </a:solidFill>
              <a:latin typeface="Calibri"/>
              <a:ea typeface="Calibri"/>
              <a:cs typeface="Calibri"/>
              <a:sym typeface="Calibri"/>
            </a:endParaRPr>
          </a:p>
          <a:p>
            <a:pPr marL="914400" marR="0" lvl="1"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Ask to see assessment results</a:t>
            </a:r>
            <a:endParaRPr sz="1500" b="0" i="0" u="none" strike="noStrike" cap="none">
              <a:solidFill>
                <a:srgbClr val="000000"/>
              </a:solidFill>
              <a:latin typeface="Calibri"/>
              <a:ea typeface="Calibri"/>
              <a:cs typeface="Calibri"/>
              <a:sym typeface="Calibri"/>
            </a:endParaRPr>
          </a:p>
          <a:p>
            <a:pPr marL="914400" marR="0" lvl="1"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b="0" i="0" u="none" strike="noStrike" cap="none">
              <a:solidFill>
                <a:schemeClr val="dk1"/>
              </a:solidFill>
              <a:latin typeface="Calibri"/>
              <a:ea typeface="Calibri"/>
              <a:cs typeface="Calibri"/>
              <a:sym typeface="Calibri"/>
            </a:endParaRPr>
          </a:p>
          <a:p>
            <a:pPr marL="914400" marR="0" lvl="1" indent="-374650" algn="l" rtl="0">
              <a:lnSpc>
                <a:spcPct val="10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Be knowledgeable of grade level expectations</a:t>
            </a:r>
            <a:endParaRPr sz="2100" b="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b="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17" name="Google Shape;217;p18"/>
          <p:cNvPicPr preferRelativeResize="0"/>
          <p:nvPr/>
        </p:nvPicPr>
        <p:blipFill rotWithShape="1">
          <a:blip r:embed="rId3">
            <a:alphaModFix/>
          </a:blip>
          <a:srcRect/>
          <a:stretch/>
        </p:blipFill>
        <p:spPr>
          <a:xfrm rot="3183229">
            <a:off x="7673600" y="334325"/>
            <a:ext cx="1305350" cy="130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24" name="Google Shape;224;p19"/>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0" name="Google Shape;230;p20"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2"/>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42900" algn="l" rtl="0">
              <a:lnSpc>
                <a:spcPct val="100000"/>
              </a:lnSpc>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1"/>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36" name="Google Shape;236;p21"/>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0" marR="0" lvl="0" indent="0" algn="l" rtl="0">
              <a:lnSpc>
                <a:spcPct val="100000"/>
              </a:lnSpc>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3F3F3F"/>
              </a:buClr>
              <a:buSzPts val="3600"/>
              <a:buFont typeface="Noto Sans Symbols"/>
              <a:buNone/>
            </a:pPr>
            <a:r>
              <a:rPr lang="en-US" sz="2800" b="0" i="0" u="none" strike="noStrike" cap="none">
                <a:solidFill>
                  <a:schemeClr val="dk1"/>
                </a:solidFill>
                <a:latin typeface="Calibri"/>
                <a:ea typeface="Calibri"/>
                <a:cs typeface="Calibri"/>
                <a:sym typeface="Calibri"/>
              </a:rPr>
              <a:t>Be sure to review and sign:</a:t>
            </a:r>
            <a:endParaRPr sz="1800" b="0" i="0" u="none" strike="noStrike" cap="none">
              <a:solidFill>
                <a:schemeClr val="dk1"/>
              </a:solidFill>
              <a:latin typeface="Calibri"/>
              <a:ea typeface="Calibri"/>
              <a:cs typeface="Calibri"/>
              <a:sym typeface="Calibri"/>
            </a:endParaRPr>
          </a:p>
          <a:p>
            <a:pPr marL="731520" marR="0" lvl="0" indent="-274318" algn="l" rtl="0">
              <a:lnSpc>
                <a:spcPct val="100000"/>
              </a:lnSpc>
              <a:spcBef>
                <a:spcPts val="720"/>
              </a:spcBef>
              <a:spcAft>
                <a:spcPts val="0"/>
              </a:spcAft>
              <a:buClr>
                <a:schemeClr val="dk2"/>
              </a:buClr>
              <a:buSzPts val="3600"/>
              <a:buFont typeface="Calibri"/>
              <a:buChar char="❑"/>
            </a:pPr>
            <a:r>
              <a:rPr lang="en-US" sz="2800" b="0" i="0" u="none" strike="noStrike" cap="none">
                <a:solidFill>
                  <a:schemeClr val="dk1"/>
                </a:solidFill>
                <a:latin typeface="Calibri"/>
                <a:ea typeface="Calibri"/>
                <a:cs typeface="Calibri"/>
                <a:sym typeface="Calibri"/>
              </a:rPr>
              <a:t>Title I Annual Meeting Parent Evaluation Form</a:t>
            </a:r>
            <a:endParaRPr sz="1800" b="0" i="0" u="none" strike="noStrike" cap="none">
              <a:solidFill>
                <a:schemeClr val="dk1"/>
              </a:solidFill>
              <a:latin typeface="Calibri"/>
              <a:ea typeface="Calibri"/>
              <a:cs typeface="Calibri"/>
              <a:sym typeface="Calibri"/>
            </a:endParaRPr>
          </a:p>
          <a:p>
            <a:pPr marL="731520" marR="0" lvl="0" indent="-274318" algn="l" rtl="0">
              <a:lnSpc>
                <a:spcPct val="100000"/>
              </a:lnSpc>
              <a:spcBef>
                <a:spcPts val="720"/>
              </a:spcBef>
              <a:spcAft>
                <a:spcPts val="0"/>
              </a:spcAft>
              <a:buClr>
                <a:schemeClr val="dk2"/>
              </a:buClr>
              <a:buSzPts val="3600"/>
              <a:buFont typeface="Calibri"/>
              <a:buChar char="❑"/>
            </a:pPr>
            <a:r>
              <a:rPr lang="en-US" sz="2800" b="0" i="0" u="none" strike="noStrike" cap="none">
                <a:solidFill>
                  <a:schemeClr val="dk1"/>
                </a:solidFill>
                <a:latin typeface="Calibri"/>
                <a:ea typeface="Calibri"/>
                <a:cs typeface="Calibri"/>
                <a:sym typeface="Calibri"/>
              </a:rPr>
              <a:t>The Title I Parents’ Rights Letter </a:t>
            </a:r>
            <a:endParaRPr sz="2800" b="0" i="0" u="none" strike="noStrike" cap="none">
              <a:solidFill>
                <a:schemeClr val="dk1"/>
              </a:solidFill>
              <a:latin typeface="Calibri"/>
              <a:ea typeface="Calibri"/>
              <a:cs typeface="Calibri"/>
              <a:sym typeface="Calibri"/>
            </a:endParaRPr>
          </a:p>
          <a:p>
            <a:pPr marL="731520" marR="0" lvl="0" indent="-274318" algn="l" rtl="0">
              <a:lnSpc>
                <a:spcPct val="100000"/>
              </a:lnSpc>
              <a:spcBef>
                <a:spcPts val="720"/>
              </a:spcBef>
              <a:spcAft>
                <a:spcPts val="0"/>
              </a:spcAft>
              <a:buClr>
                <a:schemeClr val="dk2"/>
              </a:buClr>
              <a:buSzPts val="3600"/>
              <a:buFont typeface="Calibri"/>
              <a:buChar char="❑"/>
            </a:pPr>
            <a:r>
              <a:rPr lang="en-US" sz="2800" b="0" i="0" u="none" strike="noStrike" cap="none">
                <a:solidFill>
                  <a:schemeClr val="dk1"/>
                </a:solidFill>
                <a:latin typeface="Calibri"/>
                <a:ea typeface="Calibri"/>
                <a:cs typeface="Calibri"/>
                <a:sym typeface="Calibri"/>
              </a:rPr>
              <a:t>Home – School Compact</a:t>
            </a:r>
            <a:endParaRPr sz="2800" b="0" i="0" u="none" strike="noStrike" cap="none">
              <a:solidFill>
                <a:schemeClr val="dk1"/>
              </a:solidFill>
              <a:latin typeface="Calibri"/>
              <a:ea typeface="Calibri"/>
              <a:cs typeface="Calibri"/>
              <a:sym typeface="Calibri"/>
            </a:endParaRPr>
          </a:p>
          <a:p>
            <a:pPr marL="301943" marR="0" lvl="1" indent="0" algn="l" rtl="0">
              <a:lnSpc>
                <a:spcPct val="100000"/>
              </a:lnSpc>
              <a:spcBef>
                <a:spcPts val="560"/>
              </a:spcBef>
              <a:spcAft>
                <a:spcPts val="0"/>
              </a:spcAft>
              <a:buClr>
                <a:schemeClr val="dk1"/>
              </a:buClr>
              <a:buSzPts val="2800"/>
              <a:buFont typeface="Gill Sans"/>
              <a:buNone/>
            </a:pPr>
            <a:endParaRPr sz="2800" b="0" i="0" u="none" strike="noStrike" cap="none">
              <a:solidFill>
                <a:schemeClr val="dk1"/>
              </a:solidFill>
              <a:latin typeface="Calibri"/>
              <a:ea typeface="Calibri"/>
              <a:cs typeface="Calibri"/>
              <a:sym typeface="Calibri"/>
            </a:endParaRPr>
          </a:p>
          <a:p>
            <a:pPr marL="1216342" marR="0" lvl="1" indent="-457200" algn="l" rtl="0">
              <a:lnSpc>
                <a:spcPct val="100000"/>
              </a:lnSpc>
              <a:spcBef>
                <a:spcPts val="560"/>
              </a:spcBef>
              <a:spcAft>
                <a:spcPts val="0"/>
              </a:spcAft>
              <a:buClr>
                <a:schemeClr val="dk2"/>
              </a:buClr>
              <a:buSzPts val="2800"/>
              <a:buFont typeface="Calibri"/>
              <a:buChar char="⮚"/>
            </a:pPr>
            <a:r>
              <a:rPr lang="en-US" sz="2800" b="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b="0" i="0" u="none" strike="noStrike" cap="none">
              <a:solidFill>
                <a:schemeClr val="dk1"/>
              </a:solidFill>
              <a:latin typeface="Calibri"/>
              <a:ea typeface="Calibri"/>
              <a:cs typeface="Calibri"/>
              <a:sym typeface="Calibri"/>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4"/>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Largest federally funded educational program in the U.S.  </a:t>
            </a:r>
            <a:endParaRPr sz="2500" b="0" i="0" u="none" strike="noStrike" cap="none">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Provides funding to help schools meet educational goals in school districts with the highest concentrations of poverty </a:t>
            </a:r>
            <a:endParaRPr sz="2500" b="0" i="0" u="none" strike="noStrike" cap="none">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Funds personnel, training, materials, and family engagement</a:t>
            </a:r>
            <a:endParaRPr sz="2500" b="0" i="0" u="none" strike="noStrike" cap="none">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Schools with poverty rates of 75% or higher must, by law, receive and utilize Title I funds</a:t>
            </a:r>
            <a:endParaRPr sz="2500" b="0" i="0" u="none" strike="noStrike" cap="none">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27" name="Google Shape;127;p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The purpose of Title I,</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and the educators of Alachua County,</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in partnership with families and caregivers,</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is to ensure that all students </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have a fair and equitable opportunity</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to obtain a high-quality education.</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Our mission, in tandem with parents and guardians, </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 is to support students to reach for academic excellence</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and to prepare them for lifelong success.</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This educational team, together, manages resources</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and facilitates activities that help students</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to attain high levels of scholastic proficiency and achievement</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while also fostering their full potential and overall development.</a:t>
            </a:r>
            <a:endParaRPr sz="1900" b="1"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Clr>
                <a:srgbClr val="000000"/>
              </a:buClr>
              <a:buSzPts val="3000"/>
              <a:buFont typeface="Arial"/>
              <a:buNone/>
            </a:pPr>
            <a:endParaRPr sz="3000" b="1" i="1"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34" name="Google Shape;134;p6"/>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FDOE allocates funds to the District.</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Our School implements a </a:t>
            </a:r>
            <a:r>
              <a:rPr lang="en-US" sz="2400">
                <a:solidFill>
                  <a:schemeClr val="dk1"/>
                </a:solidFill>
                <a:latin typeface="Trebuchet MS"/>
                <a:ea typeface="Trebuchet MS"/>
                <a:cs typeface="Trebuchet MS"/>
                <a:sym typeface="Trebuchet MS"/>
              </a:rPr>
              <a:t>schoolwide</a:t>
            </a:r>
            <a:r>
              <a:rPr lang="en-US" sz="2400" b="0" i="0" u="none" strike="noStrike" cap="none">
                <a:solidFill>
                  <a:srgbClr val="FF0000"/>
                </a:solidFill>
                <a:latin typeface="Trebuchet MS"/>
                <a:ea typeface="Trebuchet MS"/>
                <a:cs typeface="Trebuchet MS"/>
                <a:sym typeface="Trebuchet MS"/>
              </a:rPr>
              <a:t> </a:t>
            </a:r>
            <a:r>
              <a:rPr lang="en-US" sz="2400" b="0" i="0" u="none" strike="noStrike" cap="none">
                <a:solidFill>
                  <a:srgbClr val="000000"/>
                </a:solidFill>
                <a:latin typeface="Trebuchet MS"/>
                <a:ea typeface="Trebuchet MS"/>
                <a:cs typeface="Trebuchet MS"/>
                <a:sym typeface="Trebuchet MS"/>
              </a:rPr>
              <a:t>program.</a:t>
            </a:r>
            <a:r>
              <a:rPr lang="en-US" sz="2400" b="0" i="0" u="none" strike="noStrike" cap="none">
                <a:solidFill>
                  <a:srgbClr val="FF0000"/>
                </a:solidFill>
                <a:latin typeface="Trebuchet MS"/>
                <a:ea typeface="Trebuchet MS"/>
                <a:cs typeface="Trebuchet MS"/>
                <a:sym typeface="Trebuchet MS"/>
              </a:rPr>
              <a:t> </a:t>
            </a:r>
            <a:endParaRPr sz="1800" b="0" i="0" u="none" strike="noStrike" cap="none">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1" name="Google Shape;141;p7"/>
          <p:cNvSpPr txBox="1"/>
          <p:nvPr/>
        </p:nvSpPr>
        <p:spPr>
          <a:xfrm>
            <a:off x="245850" y="1053425"/>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199"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b="0" i="0" u="none" strike="noStrike" cap="none">
              <a:solidFill>
                <a:schemeClr val="dk1"/>
              </a:solidFill>
              <a:latin typeface="Century Gothic"/>
              <a:ea typeface="Century Gothic"/>
              <a:cs typeface="Century Gothic"/>
              <a:sym typeface="Century Gothic"/>
            </a:endParaRPr>
          </a:p>
          <a:p>
            <a:pPr marL="759142" marR="0" lvl="1" indent="-457199"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Professional Development</a:t>
            </a:r>
            <a:endParaRPr sz="1800" b="0" i="0" u="none" strike="noStrike" cap="none">
              <a:solidFill>
                <a:schemeClr val="dk1"/>
              </a:solidFill>
              <a:latin typeface="Trebuchet MS"/>
              <a:ea typeface="Trebuchet MS"/>
              <a:cs typeface="Trebuchet MS"/>
              <a:sym typeface="Trebuchet MS"/>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199"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Technology</a:t>
            </a:r>
            <a:endParaRPr sz="1800" b="0" i="0" u="none" strike="noStrike" cap="none">
              <a:solidFill>
                <a:schemeClr val="dk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lnSpc>
                <a:spcPct val="100000"/>
              </a:lnSpc>
              <a:spcBef>
                <a:spcPts val="36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Electronic Family Newsletters </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48" name="Google Shape;148;p8"/>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54" name="Google Shape;154;p9"/>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Noto Sans Symbols"/>
              <a:buNone/>
            </a:pPr>
            <a:r>
              <a:rPr lang="en-US" sz="2700" b="0" i="0" u="none" strike="noStrike" cap="none">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sz="2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rgbClr val="03042B"/>
              </a:buClr>
              <a:buSzPts val="2400"/>
              <a:buFont typeface="Noto Sans Symbols"/>
              <a:buNone/>
            </a:pPr>
            <a:endParaRPr sz="2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Noto Sans Symbols"/>
              <a:buNone/>
            </a:pPr>
            <a:r>
              <a:rPr lang="en-US" sz="2700" b="0" i="0" u="none" strike="noStrike" cap="none">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2700">
                <a:solidFill>
                  <a:schemeClr val="dk1"/>
                </a:solidFill>
                <a:latin typeface="Calibri"/>
                <a:ea typeface="Calibri"/>
                <a:cs typeface="Calibri"/>
                <a:sym typeface="Calibri"/>
              </a:rPr>
              <a:t>Front Office</a:t>
            </a:r>
            <a:r>
              <a:rPr lang="en-US" sz="2700" b="0" i="0" u="none" strike="noStrike" cap="none">
                <a:solidFill>
                  <a:schemeClr val="dk1"/>
                </a:solidFill>
                <a:latin typeface="Calibri"/>
                <a:ea typeface="Calibri"/>
                <a:cs typeface="Calibri"/>
                <a:sym typeface="Calibri"/>
              </a:rPr>
              <a:t>.</a:t>
            </a: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0" name="Google Shape;160;p10"/>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2"/>
              </a:buClr>
              <a:buSzPts val="2400"/>
              <a:buFont typeface="Trebuchet MS"/>
              <a:buNone/>
            </a:pPr>
            <a:r>
              <a:rPr lang="en-US" sz="2200" b="0" i="0" u="none" strike="noStrike" cap="none">
                <a:solidFill>
                  <a:schemeClr val="dk1"/>
                </a:solidFill>
                <a:latin typeface="Calibri"/>
                <a:ea typeface="Calibri"/>
                <a:cs typeface="Calibri"/>
                <a:sym typeface="Calibri"/>
              </a:rPr>
              <a:t>Florida’s academic content standards establish high expectations for all students.</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r>
              <a:rPr lang="en-US" sz="2200" b="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r>
              <a:rPr lang="en-US" sz="2200" b="0" i="0" u="none" strike="noStrike" cap="none">
                <a:solidFill>
                  <a:schemeClr val="dk1"/>
                </a:solidFill>
                <a:latin typeface="Calibri"/>
                <a:ea typeface="Calibri"/>
                <a:cs typeface="Calibri"/>
                <a:sym typeface="Calibri"/>
              </a:rPr>
              <a:t>Grades K-5 are currently implementing the B.E.S.T. Standards.  </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140"/>
              </a:spcBef>
              <a:spcAft>
                <a:spcPts val="0"/>
              </a:spcAft>
              <a:buClr>
                <a:schemeClr val="dk2"/>
              </a:buClr>
              <a:buSzPts val="700"/>
              <a:buFont typeface="Trebuchet MS"/>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2"/>
              </a:buClr>
              <a:buSzPts val="2400"/>
              <a:buFont typeface="Trebuchet MS"/>
              <a:buNone/>
            </a:pPr>
            <a:r>
              <a:rPr lang="en-US" sz="2200" b="0" i="0" u="none" strike="noStrike" cap="none">
                <a:solidFill>
                  <a:schemeClr val="dk1"/>
                </a:solidFill>
                <a:latin typeface="Calibri"/>
                <a:ea typeface="Calibri"/>
                <a:cs typeface="Calibri"/>
                <a:sym typeface="Calibri"/>
              </a:rPr>
              <a:t>Information located at: </a:t>
            </a:r>
            <a:r>
              <a:rPr lang="en-US" sz="2200" b="0" i="0" u="sng" strike="noStrike" cap="none">
                <a:solidFill>
                  <a:schemeClr val="hlink"/>
                </a:solidFill>
                <a:highlight>
                  <a:srgbClr val="FFFF00"/>
                </a:highlight>
                <a:latin typeface="Calibri"/>
                <a:ea typeface="Calibri"/>
                <a:cs typeface="Calibri"/>
                <a:sym typeface="Calibri"/>
                <a:hlinkClick r:id="rId3"/>
              </a:rPr>
              <a:t>www.fldoe.org/bii/curriculum/sss/ </a:t>
            </a:r>
            <a:endParaRPr sz="2200" b="0" i="0" u="none" strike="noStrike" cap="none">
              <a:solidFill>
                <a:srgbClr val="0000FF"/>
              </a:solidFill>
              <a:highlight>
                <a:srgbClr val="FFFF00"/>
              </a:highlight>
              <a:latin typeface="Calibri"/>
              <a:ea typeface="Calibri"/>
              <a:cs typeface="Calibri"/>
              <a:sym typeface="Calibri"/>
            </a:endParaRPr>
          </a:p>
        </p:txBody>
      </p:sp>
      <p:pic>
        <p:nvPicPr>
          <p:cNvPr id="161" name="Google Shape;161;p10"/>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3133</Words>
  <Application>Microsoft Office PowerPoint</Application>
  <PresentationFormat>On-screen Show (4:3)</PresentationFormat>
  <Paragraphs>329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Trebuchet MS</vt:lpstr>
      <vt:lpstr>Gill Sans</vt:lpstr>
      <vt:lpstr>Century Gothic</vt:lpstr>
      <vt:lpstr>Comic Sans MS</vt:lpstr>
      <vt:lpstr>Noto Sans Symbols</vt:lpstr>
      <vt:lpstr>Calibri</vt:lpstr>
      <vt:lpstr>Arial</vt:lpstr>
      <vt:lpstr>Gallery</vt:lpstr>
      <vt:lpstr>PowerPoint Presentation</vt:lpstr>
      <vt:lpstr>   AGENDA</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C Scull</dc:creator>
  <cp:lastModifiedBy>Yvonne C Scull</cp:lastModifiedBy>
  <cp:revision>2</cp:revision>
  <dcterms:modified xsi:type="dcterms:W3CDTF">2024-11-07T20:01:14Z</dcterms:modified>
</cp:coreProperties>
</file>